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sldIdLst>
    <p:sldId id="256" r:id="rId2"/>
    <p:sldId id="263" r:id="rId3"/>
    <p:sldId id="266" r:id="rId4"/>
    <p:sldId id="265" r:id="rId5"/>
    <p:sldId id="273" r:id="rId6"/>
    <p:sldId id="260" r:id="rId7"/>
    <p:sldId id="261" r:id="rId8"/>
    <p:sldId id="274" r:id="rId9"/>
    <p:sldId id="262" r:id="rId10"/>
    <p:sldId id="257" r:id="rId11"/>
    <p:sldId id="259" r:id="rId12"/>
    <p:sldId id="267" r:id="rId13"/>
    <p:sldId id="285" r:id="rId14"/>
    <p:sldId id="268" r:id="rId15"/>
    <p:sldId id="284" r:id="rId16"/>
    <p:sldId id="283" r:id="rId17"/>
    <p:sldId id="269" r:id="rId18"/>
    <p:sldId id="282" r:id="rId19"/>
    <p:sldId id="275" r:id="rId20"/>
    <p:sldId id="270" r:id="rId21"/>
    <p:sldId id="276" r:id="rId22"/>
    <p:sldId id="271" r:id="rId23"/>
    <p:sldId id="277" r:id="rId24"/>
    <p:sldId id="278" r:id="rId25"/>
    <p:sldId id="280" r:id="rId26"/>
    <p:sldId id="279"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92" d="100"/>
          <a:sy n="92" d="100"/>
        </p:scale>
        <p:origin x="-118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2DF1D3-E028-4D61-9FA2-99DB873C7B2B}" type="datetimeFigureOut">
              <a:rPr lang="en-US" smtClean="0"/>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1C622-4940-4C73-8218-AF18086849A6}" type="slidenum">
              <a:rPr lang="en-US" smtClean="0"/>
              <a:t>‹#›</a:t>
            </a:fld>
            <a:endParaRPr lang="en-US"/>
          </a:p>
        </p:txBody>
      </p:sp>
    </p:spTree>
    <p:extLst>
      <p:ext uri="{BB962C8B-B14F-4D97-AF65-F5344CB8AC3E}">
        <p14:creationId xmlns:p14="http://schemas.microsoft.com/office/powerpoint/2010/main" val="1488108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81C622-4940-4C73-8218-AF18086849A6}" type="slidenum">
              <a:rPr lang="en-US" smtClean="0"/>
              <a:t>14</a:t>
            </a:fld>
            <a:endParaRPr lang="en-US"/>
          </a:p>
        </p:txBody>
      </p:sp>
    </p:spTree>
    <p:extLst>
      <p:ext uri="{BB962C8B-B14F-4D97-AF65-F5344CB8AC3E}">
        <p14:creationId xmlns:p14="http://schemas.microsoft.com/office/powerpoint/2010/main" val="113962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6688913-D352-4193-B6EA-0D851A4E370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9A90FDF-305E-4675-841A-750008064638}"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88913-D352-4193-B6EA-0D851A4E370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0FDF-305E-4675-841A-7500080646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688913-D352-4193-B6EA-0D851A4E370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0FDF-305E-4675-841A-7500080646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88913-D352-4193-B6EA-0D851A4E370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0FDF-305E-4675-841A-7500080646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6688913-D352-4193-B6EA-0D851A4E3702}" type="datetimeFigureOut">
              <a:rPr lang="en-US" smtClean="0"/>
              <a:t>4/16/2014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0FDF-305E-4675-841A-750008064638}"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688913-D352-4193-B6EA-0D851A4E3702}"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90FDF-305E-4675-841A-7500080646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688913-D352-4193-B6EA-0D851A4E3702}"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90FDF-305E-4675-841A-7500080646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88913-D352-4193-B6EA-0D851A4E3702}"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90FDF-305E-4675-841A-7500080646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6688913-D352-4193-B6EA-0D851A4E3702}"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90FDF-305E-4675-841A-7500080646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688913-D352-4193-B6EA-0D851A4E3702}"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90FDF-305E-4675-841A-750008064638}"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6688913-D352-4193-B6EA-0D851A4E3702}" type="datetimeFigureOut">
              <a:rPr lang="en-US" smtClean="0"/>
              <a:t>4/16/2014</a:t>
            </a:fld>
            <a:endParaRPr lang="en-US"/>
          </a:p>
        </p:txBody>
      </p:sp>
      <p:sp>
        <p:nvSpPr>
          <p:cNvPr id="7" name="Slide Number Placeholder 6"/>
          <p:cNvSpPr>
            <a:spLocks noGrp="1"/>
          </p:cNvSpPr>
          <p:nvPr>
            <p:ph type="sldNum" sz="quarter" idx="12"/>
          </p:nvPr>
        </p:nvSpPr>
        <p:spPr/>
        <p:txBody>
          <a:bodyPr/>
          <a:lstStyle/>
          <a:p>
            <a:fld id="{B9A90FDF-305E-4675-841A-750008064638}"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6688913-D352-4193-B6EA-0D851A4E3702}" type="datetimeFigureOut">
              <a:rPr lang="en-US" smtClean="0"/>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9A90FDF-305E-4675-841A-750008064638}"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9144000" cy="2974975"/>
          </a:xfrm>
        </p:spPr>
        <p:txBody>
          <a:bodyPr>
            <a:normAutofit/>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endParaRPr lang="en-US" dirty="0"/>
          </a:p>
        </p:txBody>
      </p:sp>
      <p:sp>
        <p:nvSpPr>
          <p:cNvPr id="4" name="Rectangle 3"/>
          <p:cNvSpPr/>
          <p:nvPr/>
        </p:nvSpPr>
        <p:spPr>
          <a:xfrm>
            <a:off x="914400" y="2413338"/>
            <a:ext cx="7543800" cy="1384995"/>
          </a:xfrm>
          <a:prstGeom prst="rect">
            <a:avLst/>
          </a:prstGeom>
        </p:spPr>
        <p:txBody>
          <a:bodyPr wrap="square">
            <a:spAutoFit/>
          </a:bodyPr>
          <a:lstStyle/>
          <a:p>
            <a:pPr algn="ctr"/>
            <a:r>
              <a:rPr lang="en-US" sz="2800" b="1" dirty="0" smtClean="0"/>
              <a:t>Sacred </a:t>
            </a:r>
            <a:r>
              <a:rPr lang="en-US" sz="2800" b="1" dirty="0" smtClean="0"/>
              <a:t>Power: </a:t>
            </a:r>
            <a:r>
              <a:rPr lang="en-US" sz="2800" b="1" dirty="0" smtClean="0"/>
              <a:t>Vision </a:t>
            </a:r>
            <a:r>
              <a:rPr lang="en-US" sz="2800" b="1" dirty="0" smtClean="0"/>
              <a:t>and Liturgy </a:t>
            </a:r>
            <a:r>
              <a:rPr lang="en-US" sz="2800" b="1" dirty="0" smtClean="0"/>
              <a:t>in </a:t>
            </a:r>
            <a:endParaRPr lang="en-US" sz="2800" b="1" dirty="0" smtClean="0"/>
          </a:p>
          <a:p>
            <a:pPr algn="ctr"/>
            <a:r>
              <a:rPr lang="en-US" sz="2800" b="1" dirty="0" smtClean="0"/>
              <a:t>John of </a:t>
            </a:r>
            <a:r>
              <a:rPr lang="en-US" sz="2800" b="1" dirty="0" err="1" smtClean="0"/>
              <a:t>Morigny's</a:t>
            </a:r>
            <a:r>
              <a:rPr lang="en-US" sz="2800" b="1" dirty="0" smtClean="0"/>
              <a:t> Book of Flowers </a:t>
            </a:r>
            <a:br>
              <a:rPr lang="en-US" sz="2800" b="1" dirty="0" smtClean="0"/>
            </a:br>
            <a:r>
              <a:rPr lang="en-US" sz="2800" b="1" dirty="0" smtClean="0"/>
              <a:t>(1301-1315</a:t>
            </a:r>
            <a:r>
              <a:rPr lang="en-US" sz="2800" b="1" dirty="0" smtClean="0"/>
              <a:t>)</a:t>
            </a:r>
            <a:endParaRPr lang="en-US" sz="2800" b="1" dirty="0" smtClean="0"/>
          </a:p>
        </p:txBody>
      </p:sp>
    </p:spTree>
    <p:extLst>
      <p:ext uri="{BB962C8B-B14F-4D97-AF65-F5344CB8AC3E}">
        <p14:creationId xmlns:p14="http://schemas.microsoft.com/office/powerpoint/2010/main" val="186942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14300" indent="0">
              <a:buNone/>
            </a:pPr>
            <a:endParaRPr lang="en-US" dirty="0"/>
          </a:p>
        </p:txBody>
      </p:sp>
      <p:sp>
        <p:nvSpPr>
          <p:cNvPr id="6" name="Text Placeholder 5"/>
          <p:cNvSpPr>
            <a:spLocks noGrp="1"/>
          </p:cNvSpPr>
          <p:nvPr>
            <p:ph type="body" sz="half" idx="2"/>
          </p:nvPr>
        </p:nvSpPr>
        <p:spPr>
          <a:xfrm>
            <a:off x="685800" y="1676400"/>
            <a:ext cx="2514600" cy="3276600"/>
          </a:xfrm>
        </p:spPr>
        <p:txBody>
          <a:bodyPr>
            <a:normAutofit fontScale="85000" lnSpcReduction="20000"/>
          </a:bodyPr>
          <a:lstStyle/>
          <a:p>
            <a:r>
              <a:rPr lang="en-US" dirty="0" smtClean="0"/>
              <a:t>Maria: mater </a:t>
            </a:r>
            <a:r>
              <a:rPr lang="en-US" dirty="0" err="1"/>
              <a:t>misericordie</a:t>
            </a:r>
            <a:r>
              <a:rPr lang="en-US" dirty="0"/>
              <a:t>  </a:t>
            </a:r>
            <a:r>
              <a:rPr lang="en-US" dirty="0" err="1"/>
              <a:t>Jhesu</a:t>
            </a:r>
            <a:r>
              <a:rPr lang="en-US" dirty="0"/>
              <a:t> Christi </a:t>
            </a:r>
            <a:endParaRPr lang="en-US" dirty="0" smtClean="0"/>
          </a:p>
          <a:p>
            <a:endParaRPr lang="en-US" dirty="0"/>
          </a:p>
          <a:p>
            <a:r>
              <a:rPr lang="en-US" dirty="0"/>
              <a:t>aula </a:t>
            </a:r>
            <a:r>
              <a:rPr lang="en-US" dirty="0" err="1"/>
              <a:t>altissimi</a:t>
            </a:r>
            <a:r>
              <a:rPr lang="en-US" dirty="0"/>
              <a:t>  </a:t>
            </a:r>
            <a:r>
              <a:rPr lang="en-US" dirty="0" err="1"/>
              <a:t>Jhesu</a:t>
            </a:r>
            <a:r>
              <a:rPr lang="en-US" dirty="0"/>
              <a:t> Christi </a:t>
            </a:r>
          </a:p>
          <a:p>
            <a:r>
              <a:rPr lang="en-US" dirty="0" err="1"/>
              <a:t>regina</a:t>
            </a:r>
            <a:r>
              <a:rPr lang="en-US" dirty="0"/>
              <a:t> </a:t>
            </a:r>
            <a:r>
              <a:rPr lang="en-US" dirty="0" err="1"/>
              <a:t>reginarum</a:t>
            </a:r>
            <a:r>
              <a:rPr lang="en-US" dirty="0"/>
              <a:t> </a:t>
            </a:r>
            <a:r>
              <a:rPr lang="en-US" dirty="0" err="1"/>
              <a:t>Jhesu</a:t>
            </a:r>
            <a:r>
              <a:rPr lang="en-US" dirty="0"/>
              <a:t> Christi</a:t>
            </a:r>
          </a:p>
          <a:p>
            <a:endParaRPr lang="en-US" dirty="0" smtClean="0"/>
          </a:p>
          <a:p>
            <a:r>
              <a:rPr lang="en-US" dirty="0" err="1" smtClean="0"/>
              <a:t>Iusticia</a:t>
            </a:r>
            <a:r>
              <a:rPr lang="en-US" dirty="0" smtClean="0"/>
              <a:t> </a:t>
            </a:r>
            <a:r>
              <a:rPr lang="en-US" dirty="0" err="1"/>
              <a:t>iustorum</a:t>
            </a:r>
            <a:r>
              <a:rPr lang="en-US" dirty="0"/>
              <a:t> </a:t>
            </a:r>
            <a:r>
              <a:rPr lang="en-US" dirty="0" err="1"/>
              <a:t>Jhesu</a:t>
            </a:r>
            <a:r>
              <a:rPr lang="en-US" dirty="0"/>
              <a:t> Christi</a:t>
            </a:r>
          </a:p>
          <a:p>
            <a:endParaRPr lang="en-US" dirty="0" smtClean="0"/>
          </a:p>
          <a:p>
            <a:r>
              <a:rPr lang="en-US" dirty="0" err="1" smtClean="0"/>
              <a:t>altitudo</a:t>
            </a:r>
            <a:r>
              <a:rPr lang="en-US" dirty="0" smtClean="0"/>
              <a:t> </a:t>
            </a:r>
            <a:r>
              <a:rPr lang="en-US" dirty="0" err="1"/>
              <a:t>angelorum</a:t>
            </a:r>
            <a:r>
              <a:rPr lang="en-US" dirty="0"/>
              <a:t> </a:t>
            </a:r>
            <a:r>
              <a:rPr lang="en-US" dirty="0" err="1"/>
              <a:t>Jhesu</a:t>
            </a:r>
            <a:r>
              <a:rPr lang="en-US" dirty="0"/>
              <a:t> </a:t>
            </a:r>
            <a:r>
              <a:rPr lang="en-US" dirty="0" smtClean="0"/>
              <a:t>Christi</a:t>
            </a:r>
            <a:endParaRPr lang="en-US" dirty="0"/>
          </a:p>
          <a:p>
            <a:endParaRPr lang="en-US" dirty="0" smtClean="0"/>
          </a:p>
          <a:p>
            <a:r>
              <a:rPr lang="en-US" dirty="0" err="1" smtClean="0"/>
              <a:t>Amica</a:t>
            </a:r>
            <a:r>
              <a:rPr lang="en-US" dirty="0" smtClean="0"/>
              <a:t>:  </a:t>
            </a:r>
            <a:r>
              <a:rPr lang="en-US" dirty="0" err="1" smtClean="0"/>
              <a:t>auxilium</a:t>
            </a:r>
            <a:r>
              <a:rPr lang="en-US" dirty="0" smtClean="0"/>
              <a:t> </a:t>
            </a:r>
            <a:r>
              <a:rPr lang="en-US" dirty="0" err="1"/>
              <a:t>mei</a:t>
            </a:r>
            <a:r>
              <a:rPr lang="en-US" dirty="0"/>
              <a:t>, </a:t>
            </a:r>
            <a:r>
              <a:rPr lang="en-US" dirty="0" err="1"/>
              <a:t>Galfridi</a:t>
            </a:r>
            <a:r>
              <a:rPr lang="en-US" dirty="0"/>
              <a:t>, </a:t>
            </a:r>
            <a:r>
              <a:rPr lang="en-US" dirty="0" err="1"/>
              <a:t>illuminacio</a:t>
            </a:r>
            <a:r>
              <a:rPr lang="en-US" dirty="0"/>
              <a:t>, </a:t>
            </a:r>
            <a:r>
              <a:rPr lang="en-US" dirty="0" err="1"/>
              <a:t>consilium</a:t>
            </a:r>
            <a:r>
              <a:rPr lang="en-US" dirty="0"/>
              <a:t> </a:t>
            </a:r>
            <a:r>
              <a:rPr lang="en-US" dirty="0" err="1"/>
              <a:t>adiuuamen</a:t>
            </a:r>
            <a:r>
              <a:rPr lang="en-US" dirty="0"/>
              <a:t>: </a:t>
            </a:r>
            <a:endParaRPr lang="en-US" dirty="0" smtClean="0"/>
          </a:p>
          <a:p>
            <a:endParaRPr lang="en-US" dirty="0"/>
          </a:p>
          <a:p>
            <a:r>
              <a:rPr lang="en-US" dirty="0" smtClean="0"/>
              <a:t>miserere </a:t>
            </a:r>
            <a:r>
              <a:rPr lang="en-US" dirty="0" err="1"/>
              <a:t>mei</a:t>
            </a:r>
            <a:r>
              <a:rPr lang="en-US" dirty="0"/>
              <a:t>, </a:t>
            </a:r>
            <a:r>
              <a:rPr lang="en-US" dirty="0" err="1"/>
              <a:t>audi</a:t>
            </a:r>
            <a:r>
              <a:rPr lang="en-US" dirty="0"/>
              <a:t> me, </a:t>
            </a:r>
            <a:r>
              <a:rPr lang="en-US" dirty="0" err="1"/>
              <a:t>respice</a:t>
            </a:r>
            <a:r>
              <a:rPr lang="en-US" dirty="0"/>
              <a:t> me, </a:t>
            </a:r>
            <a:r>
              <a:rPr lang="en-US" dirty="0" err="1"/>
              <a:t>instrue</a:t>
            </a:r>
            <a:r>
              <a:rPr lang="en-US" dirty="0"/>
              <a:t> me, </a:t>
            </a:r>
            <a:r>
              <a:rPr lang="en-US" dirty="0" err="1"/>
              <a:t>adiuua</a:t>
            </a:r>
            <a:r>
              <a:rPr lang="en-US" dirty="0"/>
              <a:t> </a:t>
            </a:r>
            <a:r>
              <a:rPr lang="en-US" dirty="0" smtClean="0"/>
              <a:t>me</a:t>
            </a:r>
            <a:endParaRPr lang="en-US" dirty="0"/>
          </a:p>
        </p:txBody>
      </p:sp>
      <p:sp>
        <p:nvSpPr>
          <p:cNvPr id="4" name="Title 3"/>
          <p:cNvSpPr>
            <a:spLocks noGrp="1"/>
          </p:cNvSpPr>
          <p:nvPr>
            <p:ph type="title"/>
          </p:nvPr>
        </p:nvSpPr>
        <p:spPr>
          <a:xfrm>
            <a:off x="304800" y="304800"/>
            <a:ext cx="3810000" cy="1219200"/>
          </a:xfrm>
        </p:spPr>
        <p:txBody>
          <a:bodyPr>
            <a:normAutofit/>
          </a:bodyPr>
          <a:lstStyle/>
          <a:p>
            <a:r>
              <a:rPr lang="en-US" dirty="0" smtClean="0"/>
              <a:t>The Old Compilation Visionary Experiment Figure</a:t>
            </a:r>
            <a:endParaRPr lang="en-US" dirty="0"/>
          </a:p>
        </p:txBody>
      </p:sp>
      <p:pic>
        <p:nvPicPr>
          <p:cNvPr id="1026" name="Picture 2" descr="C:\Users\nwatson\Documents\Main Laptop Folder\My Documents\My Pictures\Bodley Liturg 160 JPEG files\arq0135-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089" y="152400"/>
            <a:ext cx="4617111" cy="6629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5334000"/>
            <a:ext cx="3657600" cy="954107"/>
          </a:xfrm>
          <a:prstGeom prst="rect">
            <a:avLst/>
          </a:prstGeom>
          <a:noFill/>
        </p:spPr>
        <p:txBody>
          <a:bodyPr wrap="square" rtlCol="0">
            <a:spAutoFit/>
          </a:bodyPr>
          <a:lstStyle/>
          <a:p>
            <a:r>
              <a:rPr lang="en-US" sz="1400" dirty="0" smtClean="0"/>
              <a:t>Prayer is acrostically presented, moving in and around pentagon towards </a:t>
            </a:r>
            <a:r>
              <a:rPr lang="en-US" sz="1400" dirty="0" err="1" smtClean="0"/>
              <a:t>Jhesu</a:t>
            </a:r>
            <a:r>
              <a:rPr lang="en-US" sz="1400" dirty="0" smtClean="0"/>
              <a:t> Christi.  Outside letters alternate: </a:t>
            </a:r>
          </a:p>
          <a:p>
            <a:r>
              <a:rPr lang="en-US" sz="1400" dirty="0" smtClean="0"/>
              <a:t>M – A – R – I – A and A – M – I – C – A.</a:t>
            </a:r>
            <a:endParaRPr lang="en-US" sz="1400" dirty="0"/>
          </a:p>
        </p:txBody>
      </p:sp>
    </p:spTree>
    <p:extLst>
      <p:ext uri="{BB962C8B-B14F-4D97-AF65-F5344CB8AC3E}">
        <p14:creationId xmlns:p14="http://schemas.microsoft.com/office/powerpoint/2010/main" val="2274412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ext Placeholder 2"/>
          <p:cNvSpPr>
            <a:spLocks noGrp="1"/>
          </p:cNvSpPr>
          <p:nvPr>
            <p:ph type="body" sz="half" idx="2"/>
          </p:nvPr>
        </p:nvSpPr>
        <p:spPr>
          <a:xfrm>
            <a:off x="762000" y="1676400"/>
            <a:ext cx="2298634" cy="3124200"/>
          </a:xfrm>
        </p:spPr>
        <p:txBody>
          <a:bodyPr>
            <a:normAutofit/>
          </a:bodyPr>
          <a:lstStyle/>
          <a:p>
            <a:r>
              <a:rPr lang="en-US" dirty="0" smtClean="0"/>
              <a:t>The Virgin and Child surrounded by four crosses and four nails.  The Virgin holds a palm branch, on which perches a phoenix.  </a:t>
            </a:r>
          </a:p>
          <a:p>
            <a:r>
              <a:rPr lang="en-US" dirty="0" smtClean="0"/>
              <a:t>The words “Alma Maria” appear in the top part of the panel.  Below, in this copy blotted out, is the name of the operator</a:t>
            </a:r>
            <a:endParaRPr lang="en-US" dirty="0"/>
          </a:p>
        </p:txBody>
      </p:sp>
      <p:sp>
        <p:nvSpPr>
          <p:cNvPr id="4" name="Title 3"/>
          <p:cNvSpPr>
            <a:spLocks noGrp="1"/>
          </p:cNvSpPr>
          <p:nvPr>
            <p:ph type="title"/>
          </p:nvPr>
        </p:nvSpPr>
        <p:spPr>
          <a:xfrm>
            <a:off x="381000" y="228600"/>
            <a:ext cx="2527234" cy="1191620"/>
          </a:xfrm>
        </p:spPr>
        <p:txBody>
          <a:bodyPr>
            <a:normAutofit fontScale="90000"/>
          </a:bodyPr>
          <a:lstStyle/>
          <a:p>
            <a:r>
              <a:rPr lang="en-US" dirty="0" smtClean="0"/>
              <a:t>One of The Seven New Compilation </a:t>
            </a:r>
            <a:r>
              <a:rPr lang="en-US" dirty="0" err="1" smtClean="0"/>
              <a:t>FigureS</a:t>
            </a:r>
            <a:endParaRPr lang="en-US" dirty="0"/>
          </a:p>
        </p:txBody>
      </p:sp>
      <p:pic>
        <p:nvPicPr>
          <p:cNvPr id="2050" name="Picture 2" descr="C:\Users\nwatson\Documents\Main Laptop Folder\My Documents\My Pictures\Ecce Sompniator\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66800"/>
            <a:ext cx="5714999"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5800" y="5943600"/>
            <a:ext cx="4648200" cy="307777"/>
          </a:xfrm>
          <a:prstGeom prst="rect">
            <a:avLst/>
          </a:prstGeom>
          <a:noFill/>
        </p:spPr>
        <p:txBody>
          <a:bodyPr wrap="square" rtlCol="0">
            <a:spAutoFit/>
          </a:bodyPr>
          <a:lstStyle/>
          <a:p>
            <a:r>
              <a:rPr lang="en-US" sz="1400" dirty="0" smtClean="0"/>
              <a:t>Salzburg, </a:t>
            </a:r>
            <a:r>
              <a:rPr lang="en-US" sz="1400" dirty="0" err="1" smtClean="0"/>
              <a:t>Studienbibliothek</a:t>
            </a:r>
            <a:r>
              <a:rPr lang="en-US" sz="1400" dirty="0" smtClean="0"/>
              <a:t> MS </a:t>
            </a:r>
            <a:r>
              <a:rPr lang="en-US" sz="1400" dirty="0" err="1" smtClean="0"/>
              <a:t>M.1.24</a:t>
            </a:r>
            <a:endParaRPr lang="en-US" sz="1400" dirty="0"/>
          </a:p>
        </p:txBody>
      </p:sp>
    </p:spTree>
    <p:extLst>
      <p:ext uri="{BB962C8B-B14F-4D97-AF65-F5344CB8AC3E}">
        <p14:creationId xmlns:p14="http://schemas.microsoft.com/office/powerpoint/2010/main" val="2651860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60672" cy="734628"/>
          </a:xfrm>
        </p:spPr>
        <p:txBody>
          <a:bodyPr>
            <a:normAutofit fontScale="90000"/>
          </a:bodyPr>
          <a:lstStyle/>
          <a:p>
            <a:r>
              <a:rPr lang="en-US" sz="2000" b="1" dirty="0" smtClean="0"/>
              <a:t>Formal </a:t>
            </a:r>
            <a:r>
              <a:rPr lang="en-US" sz="2000" b="1" dirty="0"/>
              <a:t>Knowledge: </a:t>
            </a:r>
            <a:r>
              <a:rPr lang="en-US" sz="2000" b="1" dirty="0" smtClean="0"/>
              <a:t>from </a:t>
            </a:r>
            <a:r>
              <a:rPr lang="en-US" sz="2000" b="1" dirty="0"/>
              <a:t>the Prayer for </a:t>
            </a:r>
            <a:r>
              <a:rPr lang="en-US" sz="2000" b="1" dirty="0" smtClean="0"/>
              <a:t>Rhetoric</a:t>
            </a:r>
            <a:br>
              <a:rPr lang="en-US" sz="2000" b="1" dirty="0" smtClean="0"/>
            </a:br>
            <a:r>
              <a:rPr lang="en-US" sz="2000" b="1" dirty="0" smtClean="0"/>
              <a:t>“O </a:t>
            </a:r>
            <a:r>
              <a:rPr lang="en-US" sz="2000" b="1" dirty="0" err="1" smtClean="0"/>
              <a:t>Altitudo</a:t>
            </a:r>
            <a:r>
              <a:rPr lang="en-US" sz="2000" b="1" dirty="0" smtClean="0"/>
              <a:t>”</a:t>
            </a:r>
            <a:r>
              <a:rPr lang="en-US" sz="2000" dirty="0"/>
              <a:t/>
            </a:r>
            <a:br>
              <a:rPr lang="en-US" sz="2000" dirty="0"/>
            </a:br>
            <a:endParaRPr lang="en-US" sz="2000" dirty="0"/>
          </a:p>
        </p:txBody>
      </p:sp>
      <p:sp>
        <p:nvSpPr>
          <p:cNvPr id="6" name="Content Placeholder 5"/>
          <p:cNvSpPr>
            <a:spLocks noGrp="1"/>
          </p:cNvSpPr>
          <p:nvPr>
            <p:ph idx="1"/>
          </p:nvPr>
        </p:nvSpPr>
        <p:spPr>
          <a:xfrm>
            <a:off x="155575" y="1752600"/>
            <a:ext cx="5559425" cy="4724400"/>
          </a:xfrm>
        </p:spPr>
        <p:txBody>
          <a:bodyPr>
            <a:normAutofit fontScale="47500" lnSpcReduction="20000"/>
          </a:bodyPr>
          <a:lstStyle/>
          <a:p>
            <a:pPr marL="114300" indent="0">
              <a:buNone/>
            </a:pPr>
            <a:r>
              <a:rPr lang="en-US" sz="2900" dirty="0" smtClean="0"/>
              <a:t>I pray that I may progress correctly in the rhetorical art and that the ray of the Holy Spirit of Counsel may come today into my heart and into my soul to furnish me skill and fluency, so that I may be able to distinguish and know just and unjust judgments, ordered and disordered, true and false, and to arrange offices, causes and persons cogently and skillfully; and may I obtain understanding and fluency of subtlety in the operations of this art, without prolixity, and command continuous ornamentation of discourse, cogent and ornate, and know how to begin, narrate, ask, confirm, synthesize, and perorate all things in this art, whatsoever I speak or write.  </a:t>
            </a:r>
          </a:p>
          <a:p>
            <a:pPr marL="114300" indent="0">
              <a:buNone/>
            </a:pPr>
            <a:endParaRPr lang="en-US" sz="2900" dirty="0" smtClean="0"/>
          </a:p>
          <a:p>
            <a:pPr marL="114300" indent="0">
              <a:buNone/>
            </a:pPr>
            <a:r>
              <a:rPr lang="en-US" sz="2900" dirty="0" smtClean="0"/>
              <a:t>Open, Lord, my heart, my mind, and the cerebrum perfected in its three cells, so that in the first and anterior part I may be able very swiftly to form images of everything seen and heard, and in the second may be able to interpret everything thus imaged, and in the last that memory may perpetually conserve the things thus interpreted.  And may I have power to attain an honorable place among wise rectors, discreet doctors, magistrates, magnates, wise advocates, both small and great, and among them as they stand, may I be capable of pouring out draughts of eloquence… </a:t>
            </a:r>
            <a:r>
              <a:rPr lang="en-US" dirty="0" smtClean="0"/>
              <a:t> </a:t>
            </a:r>
          </a:p>
          <a:p>
            <a:pPr marL="114300" indent="0">
              <a:buNone/>
            </a:pPr>
            <a:endParaRPr lang="en-US" dirty="0"/>
          </a:p>
        </p:txBody>
      </p:sp>
      <p:sp>
        <p:nvSpPr>
          <p:cNvPr id="4" name="AutoShape 2" descr="data:image/jpeg;base64,/9j/4AAQSkZJRgABAQAAAQABAAD/2wCEAAkGBxQTEhUUExMVFhQXGRcYGBgYGBgcGhwfGh0YGxoaGBwfHCggGBslGxscIjEhJSkrLi4uGB8zODMsNygtLisBCgoKDg0OGxAQGiwkICQtLzQsLCwsLCw0LCw0LCwsLCwsLCwsLCwsLCw0LCw0LCwsLCwsLCw0LCwsLCwsLCwsLP/AABEIAPAA0gMBIgACEQEDEQH/xAAbAAABBQEBAAAAAAAAAAAAAAAEAgMFBgcAAf/EAEcQAAIBAwIDBQUFBQUGBgMBAAECEQADIRIxBEFRBRMiYXEygZGh8AYHQrHBFCNS0eEzYnKi8RYkQ1OCsjRjc4Oz0hVUkiX/xAAaAQACAwEBAAAAAAAAAAAAAAABAgADBAUG/8QAKREAAgIBAwQCAgIDAQAAAAAAAAECEQMSITEEE0FRIjJhcTPwFKHBI//aAAwDAQACEQMRAD8A2vi+KS0he4wVREsdhJAE+81HN9peEE/71Zgbw6n8jQn2+uRwb5iXsif/AHUz8qoHHcQS7ElVVZLsbdsgAgadI0zJMjJ6cqaMLCaKn2s4ImBxNqd/ap1PtJwh24qx0zcUH5msyfiFAWcFpg3eHtqp94mBkZg0g30Ns6ltd7OkLCyCCBGkAGCJOqYkAUe2GjVrfbPDkwL9knyuL/OlL2tYJgXrRP8AjX+dZR3Y7sv3PDnTOrwtGDBzqyAd22BG9OW2s6X7yxwyOsQCIPMjw65aTAkbSDkGg4BpGsjjLe4dD/1D+dcvG2yY1pPTUJ/OshtcNbYMe4sllgsAk6cEx/ajUYEkKDAmhO7t61/c8PDEANDaekkasR0I5Gj2gUjbg4OxrhcHUVi/GW1t3Ci27EAKSdDg+LYEapnyFDsQJ02LU7MB36mP8JcEj0nlQ7bJRty31LFQw1AAkTkAzBjpg/CnJrHkFoIjm3a70wFXxCRtGbmoaQMzG+K9D8W2Es3gJGz8Qg57argx74oaPyTSa/NezWUcPwfE3NQCyBK3A3E3Tpbcq375pwR8aMfsG+QIa3bAgALd4kxG4EOB15UjpeRu2zS6S1wDcgVmFzsy4GK/tNouI8Jv8SrbHSI70k45UHxvAuQFuNqVnCg9/wAQU1xOliQdLHlgTUVPyDQzXJr2suvcXxdnDftEctPEK8xvAKlz8KXwXb95xI4y7bJwEud0x/8AiGnoCYplG+AaTTq6azm32rxWop+2MHgnS1q0xEf4eRBBB6UniOO4zBbjDCQ8i0gU7gAtqAb022qaWCjSK6s0P2u4pBJv2jO2qwYxEkFbkH0zS7v2y4pQJucLM6cpcBmJggMSNx8amhko0ia6s9ufbHilWSOH230cQBnY+yREx8aIsfbS/EtZsEHYi6y56eJKmhkovVdVS/20AWTbSQrMwF4GAoJ/gzVp4e7qVW/iAPxE0rTQByurq6oQrH3jXI4M+b2xt1NZ929wzdy7EQFujHkynR7pBE+dX77yp/YjG/eW/kZ/SqpxVq0EvBWlmtXQ6yZ8AZwYIhYZV0kH8RxV0OBkVuybl62BNsLIPsZlRpmZ3IiesVIcJ2bfIUC6qISU16D4cZVXjUMcgRv50x2Lwzd0kKYYkLg5MnbrUtY4i5aOhgdJMkECYMTpYjEgRIrNLLJSas7MOjxyxppbteyJ4rs+9bXuu8XTEhihDQ0EqJ8QUkbY9M0mb4XSLtvSI0zbUsOkMQWX3HFTPFWe9uSgILnALScCZJ5CPypi9wLrMrIWJYZEHYjrS96RZHosFb8/sDTsbi08Iu2wrDXqbVvpIOklC0w0Su/uwHY4C7aYrqSJGrBPrgjl18qsnABGVVUN3knIIBnqGjwqAP8AXaiV4VLTbd/eGSupQo3PP2ngGAcnJwJhlmmzNPBgx/ayEHY/E3ghQottfEJhRP8AFAtjUY5mR0NHW+yuHVwb7BrmBoUPoJEKAojxRgEA4PLIFEvxpkm4dSuokHxK6NM92imNMgHU4U+JgT0H4Sw8D92s7FiSGMaACFG2LakyT4gY3p3OVbsx6VfxRIcH2wo193b0wVyBGGYoS4CggqRlckTSb/ad/TkqjFZFsL45DIGVdRJJgtDBYwDXWuEUMWJYsZJ8RTVliSVWBzPXeiuHRVMA6ee0SRGZ5x5zVbkixQbIzuWcMSjNrBbUyJLSltGDJIEeARGc8sElcNxF9FHd2BINww11Qv7xtbDSogwdpyPPNSYAgc+c/r6+dKUdfr50rmRQSZB6r2tT+z+EMrf2iucXDdIE6SPEfPYDzoa93ihP93ci2ACMZWVdfEOalBBEmCQasxzsPfH686T3JjJHoNvcancD2kVvg+Jtq9rUXWGkqyMAIDmJEgnU4O+w+Jd/i34gXAmi6ktpDIjhYCKsEaiAX1EyAYByIqUuSM64AGTzxO39QedRtrhEveJXezfBBDAprMhX8SgeIRutOpeWVyhTpDd8W4HdyphhbLr3ildRQlHDC4iyZiTAfAORUJd4R/2hbfE6u7RWbSAQMAxkZaSORk7Y2qz27R1KOIWDbMq6GEOdSsyxC5A8QiSCDjdm7xlu5pR5YDSq3NPjDyFLkA4RmKxAIMnkJptclwBRje5S+MbTcYLbcWWIYIyOpMCNQ3IMyRk7xmm27QWQQLjlfZ7xpA840jV6E/GrJ2o7m6Q5BYY8OxEnI6Z5ctqfHZjSUNxJCht8Z5THkan+Q/Rs/wACGlS1/wCiq8Zx6jQ6uTcwGmdoE6icE6p2xBong+1Gc6EUExPiYsoiT4Vgyc858hUrcvoUC6PFjxfHEdMj4VE9tN4FAAnUMwJwG2O8S31FNDPbqhM3QOEHK+A/tHiD3Fzl4LmpR7IM2wSo5AqwxyjlWxcCsW0H9xfyFYvxlk93dENCoVE+TrJ95kz/ACrbLIhQPIflT5DmsXXV1dVYCqfeSf8AdIH4riLsDvqj0zzqidqxbS6YzcZl/wAKK0z6swA9FPWrz95eODGYIu2iPWeXn/KqX21xpVIGx1pgxDA3AZEQw0uDB/nV0BkOfZftQ9zaRiqooJBIgyrEgExgE84pztHji1zUHnSAFIEAemKh+yvFat6V/CBA8sE+8599TnZdm2SyXFIfEYc45wFEzsc4rDN3Jno8UIQgpfhA3AkaxqJAzmSMwYkgSBPSnb3GtLInj1bGCzbZ0E52n517f4VRbDK2oQJnSM8wonVjnimEVQAWB1Z0EdRscHMN60qLJVL5Lf8ABLBxaTShm8xAushUm3J9gbgMcqs41RJBgUm3YcEog8UgF8tbQwp1aDk358RjALbnNNcNcN1kYMRdh9cElUAaGZJ2Z9QhfZzMEqKn7AVRCSMezO2eX5n+tWOWlUjjOLnJuRH8L2SLYliXcky7GWM9TA+sUFxjl1OmADAUBtJbqSQcDTMR76kuP4qFcA+LSYAM5g7elRd21bJC5HgWN4jIGnlIM9NxONxF27JJNbAz8G+lvCnMAhVJJzH4f8Mzzk7UVZTuV1sfCPaGSAvIjOCNzBOCegoW81saZBEkMPCuco5iDsMT6U7b4VdDDUGkaYJO40r12lD8TTi1RN6fT3edLt22jUdv4THxPKf6UL2e82kYyfCo3y5PhyPWZyabPFoLmh7bO+orLQ2Rp2kwoKsGERgEcqr0tjuVEqlwH8vI+h2pjiuLADaSCwBwDOYxqMeEetRN7ibDKCtrQXKAkeFofuyCQoIcfvFkNAMxuQKlTwyurI4nBxPhg81AgfHII99HTW7F1XwR3H2rRKKWAMBYIYnxSFIgbypwd/Wk2Htq9sjxyVPhUK3jswPDuQQs8o1DzIL8JQsQDcRASCSCYVoJiYBDN1jV1FBvxAABS2AVhh4ywOi2iwIIiVuaJOMA5p072EaC/wBoQqropGk2x4lCyt8qpGc5DBvcN815xdpWgkA/wOTnGQpPKTs+YLdYpRRY0KpSHtswJOBbYac5AkIIBjBo29bHTcRHrvOfqKrlKuCyMLW5Wl4EHUjKoeStt/ZEoBNvQNlktDHcCTuCRjxhFo2igGTJO4yNx1BG9SnaT5a2wLEWmNvrcQGWt6pJVpCSQJIyPKL48E+MiGwHGkrMyLdyCTAbSywTOFPOjLfc09LkUZaJcf8AQazb1eW+fOgO3bZAUb+KMb7Y+vKpO1fKrGIJ942PwP5ige1+JZdDD+Kc+SkZjfBqYvujZ1f8Mv75HuKvlrbkkjWjErBnVrXUP8JkEdNUVtdvYegrErjDu7gIygVIG0l1B9wCqoncLPOtuXYVrycnnGe11dXVWKVH70f/AAUxJFxCMxBzB+NUrtm3bFu5oYkkFmWQQDqSCAB4ckiDyPnV3+825HBZj+0t77YM/pVA4zhHuK4txL3W5nMMBbRRnJLTmAIEkCrocDLgX9m2K20aDo2LEHGTz2BqX4ntMB5QTKlWyQYJzBGQcb019jeJUcNbBAYqzEKzhQB/FH48jbMUN2jxCs5KqVHOSCSd5MYHoKwzXys9Fg+dWvCE3bmoloC7QBMY8989a8t8QymVMEbRvn1FPcA1sMe8iNJg5MHEEgEE86ke0SEtd2VfbwagoG+ouTuGjEelJ+S+U0moUN/ZZFKXn0iRcgk7+FFIPuJbH96pxbZckzoEbDffMnzHL51H/ZzgiOHR8guS8RiG2xOfDG9SXdkYDYk4IB3oy5OW5JtsZe1g8ucfW9RvE2gASV1FFJE4kbHyxA+VSa2yOYnniPyO+3w2pi9akAESBMRIPlHQ0YiSS9kNfS3DKRAVWQEmQAD4uRmAhMxkAjFKvBNZ7uTc3AxB/tCCTGFBJGf4V8pIuLIgs5AznxfMgnM9edKs2kUSoGYkzk55kn8+tWalRVole572fwot9wWgwYEIeVtzvJY89vhSeBvXY1FrYLNLkx1QSJYGI1gCJBxykncQPCADEEMpBgyDIHPfY+poO/bXSgWU1NcualKlldicED2xN0/i2HOaidgkPCxfwzAL4Rq9iFxaLHJIEMG5bDniu4JiO6JKlmZgdJDboWIJBIBBQ+7zpjg+CDkgOywxXwhwcAyCdcqB3nhDclG4inuIusptw06GMkjDtBBTUfZIBgEncQdjUfoVewm8wSATpB2Iww3J0gbjbGfSvLGljBulpMaWVAW6jNsE+zJjpQXGXUOoXASQyk+znDHSQ2yeHbzB50nhuJRLYtrZYodwzLIP7oBg4On2XXIgznqaCjsM52yaSxpUhRG+M79WO5nnM15ZaZXIgc98Y3EztQnBca7IB4iYVpxq0vOk/wAJYQQcfgMDNGWfAYzg8zyIxHXb51W07Lo04kF9o20Kt7TPcuGIGTpMq+4p/hSpHdJb7sEOV1adRYGQQntFRvLRyHOie2bBuJcSIDpcGrEAsIAjfJ/Kg+GXULNzQYZbJcjSFM6CJIBe5DIp5AczmmjvESW0rIXjeLN1tTAAxEDy39czUb29cULbhdj4vPHr5H41NdqcIe/uhVMBtRgbagD+ZNQvarBQpZZAbIxzByJBEjfIIxtRx/dHRzVLpnXolOM4gMjYwCrhpEMrXVYEY8MSQ0zleWa2KsQZpskARIVgMbG5aAOIEmC2BGZrbxWvIefZ1dXteVWKVD70x/uP/uW/1qi9ptctJeVGNtdTtbKtBhWVSuMwVYHO8Cr/APeWs8C2YhkI33nAHrtnrVC7d4ghbuszLmzbHQNcV7h/yAf9VWx4HiA9kLFlPQn/ADGpXg7AckeWNhzGc7gdKiOyge6QkkyCc+ZPyo21dKmR5j1Bx+tYZ/Znp8N9mNekE8RwxQwZjadp546jzru0u0nZZdyYEDoJxsPXJpt7haJ5CB0j4z8aZuvDW9s3EEHb2h50FyHJtBt8pM0bhrK27aoPZVQB7hH6Uzegx0p66fXnQ17BzvRZxkekc/r1pDxHzpFy4BnGfOB5evummnuNyHP1x8oqIOmxlrcGB9dPr0ptkE+c8vL5GnblgtuenIc/gOnI0SloD+dAZtLcjndjiNhj9OeJ6/lR9pkYCVgwBOVO+0iMe+vH4bO3n9ZyaKsWvDFTgW75QyvCKZy53kF39M+LxD1nFNdpHTwrEZ0AGBzCEExHOBt1opbP8JIPQbY6j5UPxIZUZZAOSG6rPiGR7QB60bdk0pqkR3Eh9VwK9pdU88kHUBtB/Fb2M53ry8GAd0uDUiBRGdTqlw4T8TQyZyD0wIKfs0DBRmAIKsNwBp0qw5gaVAgGdInmSH/+MVYNtWGnEFVH/LAMtpWAEG4OSY5VamiimE9mXC18ksG0rcU+GGWLghW5GAYEedG8UNLKxA3j9fkAfjUfwN7QplxcaFWNU6FHUx4mLHJMT5AV1zjHdDqVWE+0piMiBEsCesN6xMVXP8F+JNNWSN5OfSD8zMjPL8qg+zrCtwtlnuhIVlDNBIGvGjUdIMADIOIqc4p+pxifQZM+u1UPsmXRSoGJEk8tRIAJ2X060I7Jsshi7klH++CY7RZe9uePACKMzqgA5PP/AFqC7eYMqiIllGwHXOB9RRQNN9r8MxVFABLsunluSu5xz3o4380bM2NQwNX4He2rCLbusDmMrKkjTct9MgD2fFnA5Vs9s4HoKxPj0Pc3XYDUyZIOCQyNrXGAdQ25g+lbXZ9lfQflWuZ56Quurq6kFKv95CzwTCR7drcgfiGKpHHcCl1rgdtJV3aQQqjxXJd9WSo0gaRkkjI3q8feJbJ4TBUDvbRJYgADUMyfOKzb7S251uM6XuAzy1OSmOmCfUGrocDIc7JsTbtAkElA0A5znTJ55ox+DKAEkRvE5AnEiguz7pVbZHJQP8sURc4lmAXYQMCY9+cmufLlnqcakoxrikJFEdpdn6TbMmBctyTiPEBIztmJNMrbYDVBgc+U7xPWnWvG4yBiINy3OMe0GMjY4BqR5B1GrQ2n4Zcb1m1PjVdRzJyx22nMeVR/GAzFo5EyNwTgnVzG/vx0qB4jjLv7a1poFuCInEQCXB/ERMwZEAiImrLwvDaNLKsIQJTOOYido6ciT1NWOFHEjMf4NVZQ4AzzwT55pXEQM/68q7hbelSMHxNy8zQfa3GraUu/srHxMAH50iVukM5CrrXIJUIsT7UsTAMbQBSjccRhW6xv8z8gKB7M7RN9QyZBB/hBEECCOTQZ3iKM4a7EA4nY+ZzBjYx8c0WqZLtD1m8GAYQR7vh60UGjl60LY4bMnfYxsfrzonQeW1Kwjy88U3xS6kK4nfbHXNccYP186RdYyFGIGTHrAHKf6daiQLrcGvcYogHczg+Rg77AVF8TqLa2BPiARc6AI5kwJkHI/wBZe7wmogyQ0gyDJxIwGkbE4jmaY7SuEIobnctAnEEFwYyd4ER50y3ZNVboE4CwWy10BDkL+71TLe0CsCIOMsCDLYin3ttgo/eKpyhCqdtlKqAMEYIM4yN6DDW2lgLmp5YAi20FlwscxN8mDznOIojgeKRJEPqJySpGwIG7MdrfMmcbSKLQqk7HO2OJA4e5cUmBbdht/CY3HmKo32bdRZAMgkkTJ25zmI91TH2w7U08K6AEF7hRQdxszzB5NIj+8KieFsaFVeg+e5+dSqj+2a+kjryX6QUzDVgQOQ3oTtWe7xOCseWREdM/nUmqlBErnOZ5Y94z8qiu2WKp5hh8jP6UMf2Rt6l/+Uv0FcVJs3EY6iE0kkknVqtg78hhf+mtqtDA9BWL8Xxmu0yxjDqZaSHuL4CJgQWYGN9I6VtKjFa5nmWKrq8rqQBWfvESeDO095ZgMAQT3iwDI2NZ99p+H7sXDqkOGJGkhZ7y0RBnxdCcGQcVof3gmOCY9Llg/C6hrL/tJZANzQrSWYviQBqfp7Pi/KrYDrglxatfstu4rAOQoKzJPXw/hAEGZoSywkTMSJjpzpvhbMhB1CAHlmBmjDwceY5EAwTMHeI579KwNnqMXxik2SF0zaOkroAIwHAGZIIJjUcQSD8qD7LQd7bzH7wY/iwREc9/lNCiydvMDfmZ/lRFuyAVJI8F2yfaH/MTbqM1IvdFeaOnFJWWtuEWcyQPZ8RjP4SJjkOk8804LIGYk9Wlj8SZFO6vX50jiGhSfIn6ijZyaOsmFEfU86B7W4BLylLg8JjmeUwR0Ik1IhIAHSB8K9uAYop0Rq1RA9k9n/s6aFUEbzqMknct4YGABgcp50U1pn3CAxEeIjMb5WR+RyDUg9r6/lXiW4Gff7qjk3uBKthHDMwEMZI2MRO3mfnThfPpSZ/pilhMfn50owPe06gxWc7zsR76cF+CZM6mxt0EAfXOlLYERvNN8QFtpqmNI3YwOYAJ5b1Igkx3hr4dFcT4gDBwc5+jTXGqGhJIY8xy/FM+qj1nzrzsi0VtgMWnJ8W8SY9PSlq41mTBnSog/hySeUn8gKL2YEm0A3eIc3NHgn92dBCk+0+ojMwNKkeHcDfky906F7xFRSFmEIMlGLCCMktAAEGalr9oNhgrDoQDnqMb1Hdp37PDJ3pVQcKCqjUSZgcjRTXANLKd2u/fcTtAtTI3hjpAWQYJCqpP94tvSpruEsMMlpYks0/xNJMDnRN60zTMDSMzOSI+oqTds6/Sw7cKfL5B1eDjcUL2hdEqWEgOpYZMjPmJ+IogChe231WlXaG9NxH6Ucf2Qes/hkGX76NblBpA7vkFwHtAsFyElgxjIFbYKxTiOD0WnZSCJ0hQDIFtxgHnAXJ8/OtrU1qmeaZ7XV7XUgpWvvBWeCfb2rW4/wDMQfHNZv2z2n3a3V7sEsbyqdRgEs6kldnIQiJ2JmtJ+33/AIQjGbtgZMf8VMbb1mf2m4e2FZlfUW1FxiQ2oAGBkAhnGf4Zq2HA8RfBHTomCAE+QBI61J8R2mSCJZySx8XKf4QD060KvDN3YcAFcHngbDyieRzikXTzxPw8h+XLrWBnp4KMkn6OkjeQY9PL86MucSptgQdWq3JIWPbWSTufTyinOD7LLqGLASC3ssTAMDYZJPvobiLUMyxBlBAmZlRAPWc/6xQjaaFzyjOEl5SZdnXypniHEopPtMP8st+leNxWYGW577eGT8D8qRcBbBO2fDgzkfy/rTHJCrpPKNznf4DnTBcgwYOJBiOg6nOaHe0WXTcllnb2QYiJjJgieQp8ArvJ9SJ99QA4WgV6V+sj/Sm++8oI5ER9DPOKWD9fXKgQaCzv60+g2pLyB1oa1xLBoOYigFIK1QQOZOPdufQCo3/8T3nEC62QoMKdpHsk5IaIkYxqPPNSKlskbnaZgdPIecULwF67pI8LwzKHJiYYjKgbgyMbxVi24EfO4cM5Eic+f9KCfhdIKgEocBVC4kAbNkYxg7DbmTbfhWJJPU853PlXgaksagSxKzqkLBJLHpvzgb/W1VXi+NPE3i6g93bUi1g5JIlx0mIHpRn2t7VknhrZ9ofvT0B2UeZG/kRUZwigKYbSQIAxER55nlge+m4Rq6fFrep8ITewIBxMxnlgcuhodnOcnO/n/OiuKKaRA8XOZnlvnMnnTCGCCI9aQ6cXse2rMoWkCPXl7sVE9qqWVVAklwAPcasFy+ryW3gRljtIA+OczUB2uhGgjHiwR1EbVZi+yMvVt9mQfdsnu2aRqKwWBlWI0nVIMZzPmCedbimwrFFuyrrMlVlm5GCuvTjCwAB8ecVtgrVPk86zq6urqQUqX3oXdPAMf/Mtf94P6Vn3F9mm6l0qB4GcneTpLQZjAADZMAmK0L7zh/uLGJAe2T5eLc+QMVm/aHDPFwkMqk3CjQQCA41DoY3+oq6HAyHuGJ0Jn8KkxMHAovieEdI1DSTEbc/TbB2NOcCUVl7wSoVR1AJUQdIiVnlRXH3QyahdMA4QxqxABMZJjMmQBiue/J6iM2tKS8CeA48hVtlQQGkGSIJ6jmAaG4Ox3l+0pBOpi5ImIWWliP70e8imrB67gVOdheLiLsZVLdoAxzadRHMYVR7qi5KOpeiLryS186QpCsyzB0gkjziMid/Wm3S40EHuwMxAZj5NnSo9CT50aF9fnQt68V9kFjnAkD4/W9E5ogLdEewRzUAqTjk2s5nO1cvFg/8ADug4kFGxMfi9mB6+7lSrTs28KP4Yk7TkmPkPeadJ8vdQIeNEHIP1/WmUc7Eg5bnEZx8t6fcRTSr8fWpYRy1xkrhT6E5nI2jArnQkgtHoYOc5H1zry0BPn76IIigQbVsYwaH7EMWl9bn/AHtTt19OZ2+s+VNdnJFlMfhBO+5ycHzNO+BfIZihe0eIFtXc/hUt8ATTjeVVr7ccZFoWlEtcOnlsPEfedMUIq2F7Ih+yuFLWu/utpe6S0nnMRjcg522pZ/P0/OirfF92UAAIQQAY8QAIknbYUJcvEsWHhMk4xGZxUk7dnW6eLjFRPFsyYEn0G3n6UvibIWACSYk4H6E70qxxRXYAk/D8xzpNy/KqsezO0R7upPOegpS63YwVoTtpVUWSDILAtMYgiaM7piNjAwSBj3mo/jVK6WIDZIAIGkGNzPQVZi+yM3W/xMkOEsgq4TD6DI8UyNIaZ5kg5GIORNbeKxDsa5hmEEhCCRzE2yD5+En4CtvrVk5POs9rq8rqQUqf3nj/APz7uJyn/cM1mfafaBFtkxAdgD+JpaSG5EASP+ryrS/vRcjgWj/mWp8xqmD5VnXf2NL9+YU6iDp1MYLyqckYkr4iThYq6HDYyDbXDsbauFOjSMyOQAPzPzpkvjnR3BdqlbNu21of2ahsxJCwMbDJz1gVHkYrnyW56jA5OK1IMt8E5Ct3bFTJnqBv6VNfZ1hr4iN9VskGf4BBzsd/hTPB9r21sAN/aAaY0TqUAhROwAmT1pr7KcQWvXy2WdUYmRmCw2jlPXnTJIydS5yVtcMs88/r/Svdf0aQq4/nXrHFIYj0NiuZhGY+vdXUhhUIM8Tc2A+vl8qatGJJPXHz/WiLi+lDKoyY/wBev9agQhuW36U6Wmm7RkRt/SlswXc+X6e8+VQAH2gdWlI/tPCcGAsHVJ/wyPUijQfSmuHs/jZYaIAO4HOeUnE+gHKS91pmwIReMAkkYz8vnVG7fvG5fsliVGu4NpgBVz586u9yZA3HP3+fzqrfa7goNq6M6WCwOWrEx5nf3U8AX8l+yNc5jcZzzPr/ACozs/hCfHIIBIgxOcSJGjnzNIt8K0M/hxOJAPqBOQCR/Wh0vMsQYyDHLHUVUdrlbD3HA6ySoWcgCI8jjGf1phQARJ3gn4/yp24zXGEwWPoBAgDfEUjiuHKEBuYkEEEEeRHp8qg8dtiSS2p1i0wA07DIG+xYg5EZE1Wu2WZVVgSCGxHoakrdvUcR7zEe80F29pCW4B168jJ2928yMTT4vujL1S04ZIkezBJurAJW0yEk7uSgck+oIHkorZ6yC1xZLPbg/iKnYQbgaAIEGN/Mcq1+tUuTz8uEdXV1dSiFR+9JJ4B/J7R/zgfrWX9odnuLTFxKySrdY9tcbeHOR+HFap95R/3Fo/5ln/5FrO+0kJEajpJuQJ8K6pBaTuInerocMZCbRJRDk+Fcn0FWa3ZRrYCMpAWADpmWPicrIgqTieQqu2Qe7QkfgT/tXy3j86SwrA+T0yi5wjTH7zFdSSCJORticj1/QU3wvE9zdW5EhTDDqpwY8wYPurxLbMQBmfMfnsKd4dgrjUJ0nIPwPPNBMbJFSi4l34e6rAFWBBAMjaDtSxBxH18KqPGTaH7l4LknUrD/ACrJAB8+m1edi9uNaYJd1Mp1HvDkzv4o8vyo1fBzJYZRWrwXEjypsLQnC9sWbn9ncDEbgBi3P8MTyNPkuxwCixgmNRONgVMDffPkN6Feyqxbx8qj73FBcDLdFnV8BJjzoluDBmWcn/E35AgfAUyLAUnSoCk8gBJ5nH51Ngbnli47bgWx1MFvl4QfOW9KMt2xM5J6n6gfKmVUEgkHEkb88ddvWnw3SflUsNDzH6+t6ac869I+NJAqEPXufR/1qI7btM9m4FgECR5kHUB8RUxon6/pTdyz60UxaK3YvW7qgW7gUOpLKACJkbzGgjMgH8IiaibYkxzpX7JovX7YEeLWoz7JjblAP5UVbshRlScap8W0cvQmpJUzqdPO4WdZuqqkOMxIIiZ2Gemxx1pfajKzKQ2olc59neBgDMcuvWkXbYJECcAfiG+ffRXCcFrLHUJGMhuYJkycCcUha2l8mAM0QygjfPpO3uofte73iJqmFLF2BbbTsYGAYyY61K9ooAFhAp3I06fIR/FHXnUVxTd2oaYHiHWdSsADnaSOe1PifyRT1NSwtjvZUeAqA0NaUbzDXrYJE5idYEiYraayTsXhwtxHYjS161bVQAANF0KIzB9jIAxI3mtbrZPk88zq6urqQUq/3jz+xyOV2wfhcWqF2l2ii27lsoCXEK/h5giSY5MS0jmvvq9/ePeA4UKT7d20B/0tr/JazPtCw/cnUPCRqUzORkj3gz/Wro8DJEt2Nd08LbLEHwjwGP7vLfPU7UPfuBmkKFxsPz23PpTNhQEUDYKPyFG8Pb8LEjP9D+tYJbs9LiShFSYjg3CtJjcTIkEc+W+1I4lxqxBPMrMHO/qRSWHLnSbe/wBfOksvS3s8IJiPSpO/w4SGXVAAkHBIJIEZImOVJ4jgjaUEkGekwIg789/zoZ2LESZmfr661H+RfvTT2C+yeDXv7bKFEsWEBZgK4M84ExjmRVuZudQP2esjvbhMSiW1A5jUSxJnOQqfCp9/r6imfCOTlaeR0NyM/X60PcQiT9dKVcn6gUqZxPL6G9AQYHriirZ59frrQxWOvSnQfMelQgQq10V6GxXh9aIBVJcUi4DPlzz57RXEedQBX/tZ2OzqL9qe9tKcQDrXJI9Qc/Gonhu19aK0SCAGIJBmBgnl+oAq7tWf/aYDh7raFHdsFLKBsxLeIch4UO1OvkqLcORQl8uB08W2okc5xmuscT1JjyIobs/jFaNIJkE7dOnnS7jST8PhzPWq2jrwcZccBV7jWYLI2z5mIEn3Co7txHKou+oiBtyJ3OwyT0xNE2yRsc0B9oWCm2UJwTnnt+VNi+6M/WKsMkkSXZCRdts2/ecPOQQW1icicH2p862msU4G4fDJ1OLlgnzY3Fnb1A91bXWyfJ5tnV1dXUgCl/efaJtWSNhdz71b6ms97SQrbJIkMTtPhUGDHISZE+RrSPvKH7iz/wCun/a4qj8dxoVNQUEwIkkQVLNOCCwjcc55VdDgZAvDvKqYjAwNtvrFF275iMHEZ8sj4V72UyCwgYggifqNjGNuVNqprBPZnpcEtcEmvR3Wd5n30pDDAkDBBgzmieFWCGxj6MUnj3UmVaSd+QwIHLHzpPFlrl8tND78QWTbBxuTGmSPz+VDrcgz6wTzjp6U2nISee3ptH6152h2gpU20zBA8gcYjMtgDfn51FHUyuUo49iW+zfEs3EXhyFu2SY83jyBz/l99WHWZ86B7A7M7i1DkG4x1OcxPIDyA/Wi3QedOzkylcmxi88/nSrT5pplnHrXOI5TPL3UpLCQ+rA2pIUyZ257dP1pzhyNqICc5+ZogGwZPSvbe0Zx9fQp3T9ZrzupqbEsSNt68I2r1186Zv31VZZgFG5JgfU0aA2e3bgUEkgACSeQHU1VOOGt3cgeMDwsNlgqAR10uxI/8wjlRHafH62z4bQ2SPE53lwdlG4XfYmMQLxVu4yDQvUy5Kz8FM55wBnpT1SDHd7lX7PtG29y0R7Jkb7H88R8albNotkcuu/1ihLlm6vEarqL+8Atgq0iYJHLfwxFG2vCSMicHlS5ObOn0krxUuUcVjG+Jmorto+wejTv6VL3XBnrvUb2uwFy13gx4i0z5RI3ImCetTD90HrW1glYdw/GK5SVIPe2JgjILoQVxIG5zOTyrbqw/hbolWWI12oxA9sbA7DoP5VuFa58nm2dXV1dSAKd95Ym1YEx++GcYhXzBqhdosBZMGRB6Tygkgz7RiP0rQPvJX9zYIMRfQfEMKzviuFL2m0gSw56RgHABJG5gR5Dzq+HAUK7MUC3b/wqfjmpThmA5b/1+VRfA9pcOFIZtBAgCHMQNgY5Hn5U8/aFv2da84yKwyjJO6O/DLCcVC+KHLtzJg4G1eb+vnQ9q+kgM6gebD+dL4y9aBEOuwJhgffjbak0vmjS8sE9Nhl+yQyqijWWUCQYAyWLZzC586kuO4I20HdDVAINsHS1ySCzAiD3gy09Y2ig+wb6a9xy0mRDSM4xJEDrhj1qY4ngtYgrI3BEHTvBU8jI+VWJUcvNPVJq7oH4T7TroBdWYbMRlljH7xIBB6xOxwKPsdo2bnsXFO+JhvgYMedQHD2xeDLxFvU6QC3stkSpEQyyMxjM1y9lMGm1fYZnS41xO8GQw98nzo6UU+CxnlEmfhStPuP18agW7OuA6gSDOdNx7cwBmPZnyx86ZRuIBlv2hhjCm00x55MHoepoOILLJbOcbUcgPxqmHte6D7HExgZURyE4g59fdRFrj7oH/H1eer5AzFDQG0y3MKFu8dbUkahI5CWPwEmqul6+8hEcjYl2AHvUfqOZoxeDuRDXAg3OkCfOdWB//NTTRLXsI4vtFySqLHm2T7lH6kVDKtxmBUd43JrhwuIkRCj/AKRPU0WU4RP7S8rMP43B/wAuB8qbv9s2Dhb1sTj2l+v9TR8EVWeayjKqgXrpBMkaVUdR/Cs+ZJnfeptXxymP9ar3D9q2VYs91fEBpydgJOD/ACp299ouHBg3B7gx+ELmi4trgmqKfI39peDm2xXDiGWDsyywI+BFRP7XrVWHMf60Vx32ksthWYiYPgaCPeBVf4Pi2sr3bowZTgEBcHyO25qduTVUacHUQhK2/BOWboypEk7HGPfEiN8VG9vqC4W448KmNIxODHzNe3OLdgGWzcKge1Hx2BoFgb/LToBJ3PTBgeEeZp8eOSlbG6nqcU8bp7+iV7OQBUkywuW9W4jxAwZIB2YfPoK3SsL4Rc2hvNzhSQY/Fy9Nt63SrcnJxmdXV1dSAKl941wC1YUkCeIt8wMAMSc4gc6pHD8QyqFR0XY4a3IPOPEcSN/Keda/f4ZHjWitpMjUAYI5idj503a7OtL7Nq2OeEUe/arFOlQTH37IBnSLnoJIn/FvG/zr1+ymiO5Lc9T94YGM4I2B5DP5axe7D4ZjLcPZJ3k20/lTH+zPCTI4a0DvIUA46RtUcw2Y0nCJJDqQT+JcaZG2lvbX3g75qRtC2vDd3qRzkfgXJYFXOoa9SgaQoMETWo3Pstw5M6bgP929eHTGH2xTF37G8Kw0xcj/ANW4Z8jJOP51HNMiZk9js+27Msj2S2WjaMAT+Z25YpB4O2DhojCsrgr7jiJzWr/7G2ZnveJn/wBZsDOB5Zrrf2Osgz3l87zNzefOJHuNHuL0SzOLHZCd3LPcLf4nGx25rBXIYGQaHvdnI5aWcEYMljMbSST9CtPufY6yZ/eX5PPWCQM4EqYGaGb7B2iP7fiPjb/+lDUiWZ9wFnDoSWllHjZpAGYHijOPhUnwXDQzkE+wd85liGUdII+PSrUPu+twR+0X8md0+fgyfOvbP2DRduKvjEf8P/61G0yJmcp2TbFvWwJM/iaZ2xgYMH2ZmZE4r3gezbJYkwwOUGQAZESAQ3szsTyrRv8AYaFC/tnEBQAMC0Nts6JrwfYVREcXxIH+JOe/4abWgFBPY1tdXjYKWOkKxmMwDyGOZn0py59nUPIgn2tTs3KciFnpOR5Gr5c+xhIAHGXgMY0oRjpIwfSjLX2XIEHibp2yVszjn7FK5+gqvZnfG9kWyqKxRQNMaVExGk6SAJ1ESSxMEYodOBhTpt20AmFNtbjGMgs7AtnPswPStJX7HW5lr3Ek5/4umPTSBSv9iuFxqFxo63XM+uaimQy7s6x3bagGSYn2gSAZOgwZUxkEHfnTljsttc9yxBaWPdNoAO4UEQfU+4Vq9n7K8Is6bIE7+J8+vizXN9kuCJk8LaJ/vLP50e4vQDKLvBEsW7oCDhtQVpwfIHPVZpfELbkO7WtUQA1xIGZjQimck7nrjlWqj7J8F/8AqWOn9mv8qK4TsTh7fsWLS+YQT8Ymh3CbGO6rJQhrtpm/j0XDGwx+65QdseI4Ne/sWsal7y4eqcK7n4soH51ty2wMAADyFKAodxksxrguzbw7spY4kt31pyXssJAMmTqOB6DnWy10V1K3ZGdXV7XU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133600"/>
            <a:ext cx="3022600" cy="4114800"/>
          </a:xfrm>
          <a:prstGeom prst="rect">
            <a:avLst/>
          </a:prstGeom>
        </p:spPr>
      </p:pic>
    </p:spTree>
    <p:extLst>
      <p:ext uri="{BB962C8B-B14F-4D97-AF65-F5344CB8AC3E}">
        <p14:creationId xmlns:p14="http://schemas.microsoft.com/office/powerpoint/2010/main" val="835183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3841072" cy="1039427"/>
          </a:xfrm>
        </p:spPr>
        <p:txBody>
          <a:bodyPr>
            <a:normAutofit fontScale="90000"/>
          </a:bodyPr>
          <a:lstStyle/>
          <a:p>
            <a:r>
              <a:rPr lang="en-US" dirty="0" smtClean="0"/>
              <a:t>Nine orders of angels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371600"/>
            <a:ext cx="3632040" cy="5394960"/>
          </a:xfrm>
        </p:spPr>
      </p:pic>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43400" y="228600"/>
            <a:ext cx="4680947" cy="6309360"/>
          </a:xfrm>
        </p:spPr>
      </p:pic>
    </p:spTree>
    <p:extLst>
      <p:ext uri="{BB962C8B-B14F-4D97-AF65-F5344CB8AC3E}">
        <p14:creationId xmlns:p14="http://schemas.microsoft.com/office/powerpoint/2010/main" val="374022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Visionary </a:t>
            </a:r>
            <a:r>
              <a:rPr lang="en-US" sz="1800" b="1" dirty="0"/>
              <a:t>Knowledge: </a:t>
            </a:r>
            <a:r>
              <a:rPr lang="en-US" sz="1800" b="1" dirty="0" smtClean="0"/>
              <a:t/>
            </a:r>
            <a:br>
              <a:rPr lang="en-US" sz="1800" b="1" dirty="0" smtClean="0"/>
            </a:br>
            <a:r>
              <a:rPr lang="en-US" sz="1800" b="1" dirty="0" smtClean="0"/>
              <a:t>The </a:t>
            </a:r>
            <a:r>
              <a:rPr lang="en-US" sz="1800" b="1" i="1" dirty="0"/>
              <a:t>Book of Prayers</a:t>
            </a:r>
            <a:r>
              <a:rPr lang="en-US" sz="1800" b="1" dirty="0"/>
              <a:t> Licensing Vision</a:t>
            </a:r>
            <a:endParaRPr lang="en-US" sz="1800" dirty="0"/>
          </a:p>
        </p:txBody>
      </p:sp>
      <p:sp>
        <p:nvSpPr>
          <p:cNvPr id="3" name="Content Placeholder 2"/>
          <p:cNvSpPr>
            <a:spLocks noGrp="1"/>
          </p:cNvSpPr>
          <p:nvPr>
            <p:ph idx="1"/>
          </p:nvPr>
        </p:nvSpPr>
        <p:spPr>
          <a:xfrm>
            <a:off x="304800" y="1752600"/>
            <a:ext cx="8382000" cy="4648200"/>
          </a:xfrm>
        </p:spPr>
        <p:txBody>
          <a:bodyPr>
            <a:noAutofit/>
          </a:bodyPr>
          <a:lstStyle/>
          <a:p>
            <a:pPr marL="114300" indent="0">
              <a:buNone/>
            </a:pPr>
            <a:r>
              <a:rPr lang="en-US" sz="1600" dirty="0"/>
              <a:t>O</a:t>
            </a:r>
            <a:r>
              <a:rPr lang="en-US" sz="1600" dirty="0" smtClean="0"/>
              <a:t>ne </a:t>
            </a:r>
            <a:r>
              <a:rPr lang="en-US" sz="1600" dirty="0"/>
              <a:t>night the blessed Virgin heard my prayer and I had this vision. It seemed to me that I was in the church at </a:t>
            </a:r>
            <a:r>
              <a:rPr lang="en-US" sz="1600" dirty="0" err="1"/>
              <a:t>Autruy</a:t>
            </a:r>
            <a:r>
              <a:rPr lang="en-US" sz="1600" dirty="0"/>
              <a:t> </a:t>
            </a:r>
            <a:r>
              <a:rPr lang="en-US" sz="1600" dirty="0" smtClean="0"/>
              <a:t>… And </a:t>
            </a:r>
            <a:r>
              <a:rPr lang="en-US" sz="1600" dirty="0"/>
              <a:t>standing before the image of the blessed Mary </a:t>
            </a:r>
            <a:r>
              <a:rPr lang="en-US" sz="1600" dirty="0" smtClean="0"/>
              <a:t>… I requested </a:t>
            </a:r>
            <a:r>
              <a:rPr lang="en-US" sz="1600" dirty="0"/>
              <a:t>that if it pleased her for me to compose the book which I had described, to tell me this and to give me </a:t>
            </a:r>
            <a:r>
              <a:rPr lang="en-US" sz="1600" dirty="0" err="1"/>
              <a:t>licence</a:t>
            </a:r>
            <a:r>
              <a:rPr lang="en-US" sz="1600" dirty="0"/>
              <a:t> if she was willing. </a:t>
            </a:r>
          </a:p>
          <a:p>
            <a:pPr marL="114300" indent="0">
              <a:buNone/>
            </a:pPr>
            <a:r>
              <a:rPr lang="en-US" sz="1600" dirty="0" smtClean="0"/>
              <a:t>	I </a:t>
            </a:r>
            <a:r>
              <a:rPr lang="en-US" sz="1600" dirty="0"/>
              <a:t>spoke thus to her: “My lady and my friend, if it pleases you, may I compose a book of just thirty simple prayers, by which I might be able to come to understanding of all the scriptures, arts and sciences, in your name, since it turned out that it did not please you that I should do this through the </a:t>
            </a:r>
            <a:r>
              <a:rPr lang="en-US" sz="1600" dirty="0" err="1"/>
              <a:t>Ars</a:t>
            </a:r>
            <a:r>
              <a:rPr lang="en-US" sz="1600" dirty="0"/>
              <a:t> </a:t>
            </a:r>
            <a:r>
              <a:rPr lang="en-US" sz="1600" dirty="0" err="1"/>
              <a:t>Notoria</a:t>
            </a:r>
            <a:r>
              <a:rPr lang="en-US" sz="1600" dirty="0"/>
              <a:t>?” </a:t>
            </a:r>
          </a:p>
          <a:p>
            <a:pPr marL="114300" indent="0">
              <a:buNone/>
            </a:pPr>
            <a:r>
              <a:rPr lang="en-US" sz="1600" dirty="0" smtClean="0"/>
              <a:t>	And </a:t>
            </a:r>
            <a:r>
              <a:rPr lang="en-US" sz="1600" dirty="0"/>
              <a:t>lo, that wooden image was transformed into the human likeness of the same undefiled Virgin, and she spoke with me, saying, as though unwilling and heavily, and as though she tired herself by speaking, “It pleases me that you should compose such a book as you have asked me for.” And I said to her, “Oh! Hey, my lady, how will I recognize it and be able to compose it?” And she responded: “When you do it, I will give you such eloquence that you will fashion it well.” </a:t>
            </a:r>
          </a:p>
          <a:p>
            <a:pPr marL="114300" indent="0">
              <a:buNone/>
            </a:pPr>
            <a:r>
              <a:rPr lang="en-US" sz="1600" dirty="0"/>
              <a:t>	</a:t>
            </a:r>
            <a:r>
              <a:rPr lang="en-US" sz="1600" dirty="0" smtClean="0"/>
              <a:t>And </a:t>
            </a:r>
            <a:r>
              <a:rPr lang="en-US" sz="1600" dirty="0"/>
              <a:t>when this had been said I woke up and gave thanks to the blessed and glorious virgin Mary. I did not begin the book straight away, but when I was able to put it in order and compose it, I brought it to appear in due time with her help</a:t>
            </a:r>
            <a:r>
              <a:rPr lang="en-US" sz="1600" dirty="0" smtClean="0"/>
              <a:t>.</a:t>
            </a:r>
            <a:endParaRPr lang="en-US" sz="1600" dirty="0"/>
          </a:p>
        </p:txBody>
      </p:sp>
    </p:spTree>
    <p:extLst>
      <p:ext uri="{BB962C8B-B14F-4D97-AF65-F5344CB8AC3E}">
        <p14:creationId xmlns:p14="http://schemas.microsoft.com/office/powerpoint/2010/main" val="206444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Autruy-sur-Jeune</a:t>
            </a:r>
            <a:r>
              <a:rPr lang="en-US" smtClean="0"/>
              <a:t>: Church </a:t>
            </a:r>
            <a:r>
              <a:rPr lang="en-US" dirty="0" smtClean="0"/>
              <a:t>of St Peter</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 y="2362200"/>
            <a:ext cx="5229900" cy="347472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7800" y="1600200"/>
            <a:ext cx="3648472" cy="5486400"/>
          </a:xfrm>
        </p:spPr>
      </p:pic>
    </p:spTree>
    <p:extLst>
      <p:ext uri="{BB962C8B-B14F-4D97-AF65-F5344CB8AC3E}">
        <p14:creationId xmlns:p14="http://schemas.microsoft.com/office/powerpoint/2010/main" val="308106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8/8e/Chartres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7315200"/>
            <a:ext cx="3429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8/8e/Chartres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001000"/>
            <a:ext cx="11430000" cy="15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38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The </a:t>
            </a:r>
            <a:r>
              <a:rPr lang="en-US" sz="1800" i="1" dirty="0" err="1" smtClean="0"/>
              <a:t>thema</a:t>
            </a:r>
            <a:r>
              <a:rPr lang="en-US" sz="1800" i="1" dirty="0" smtClean="0"/>
              <a:t> </a:t>
            </a:r>
            <a:r>
              <a:rPr lang="en-US" sz="1800" dirty="0" smtClean="0"/>
              <a:t>Vision from </a:t>
            </a:r>
            <a:r>
              <a:rPr lang="en-US" sz="1800" i="1" dirty="0" smtClean="0"/>
              <a:t>The Book of Visions</a:t>
            </a:r>
            <a:r>
              <a:rPr lang="en-US" sz="1800" dirty="0" smtClean="0"/>
              <a:t> – an Allegory of John’s flight from </a:t>
            </a:r>
            <a:r>
              <a:rPr lang="en-US" sz="1800" i="1" dirty="0" err="1" smtClean="0"/>
              <a:t>Ars</a:t>
            </a:r>
            <a:r>
              <a:rPr lang="en-US" sz="1800" i="1" dirty="0" smtClean="0"/>
              <a:t> </a:t>
            </a:r>
            <a:r>
              <a:rPr lang="en-US" sz="1800" i="1" dirty="0" err="1" smtClean="0"/>
              <a:t>notoria</a:t>
            </a:r>
            <a:r>
              <a:rPr lang="en-US" sz="1800" dirty="0" smtClean="0"/>
              <a:t> into new knowledge</a:t>
            </a:r>
            <a:endParaRPr lang="en-US" sz="1800" dirty="0"/>
          </a:p>
        </p:txBody>
      </p:sp>
      <p:sp>
        <p:nvSpPr>
          <p:cNvPr id="3" name="Content Placeholder 2"/>
          <p:cNvSpPr>
            <a:spLocks noGrp="1"/>
          </p:cNvSpPr>
          <p:nvPr>
            <p:ph idx="1"/>
          </p:nvPr>
        </p:nvSpPr>
        <p:spPr>
          <a:xfrm>
            <a:off x="457200" y="1752600"/>
            <a:ext cx="7848600" cy="4953000"/>
          </a:xfrm>
        </p:spPr>
        <p:txBody>
          <a:bodyPr>
            <a:normAutofit fontScale="62500" lnSpcReduction="20000"/>
          </a:bodyPr>
          <a:lstStyle/>
          <a:p>
            <a:pPr marL="114300" indent="0">
              <a:buNone/>
            </a:pPr>
            <a:r>
              <a:rPr lang="en-US" dirty="0"/>
              <a:t>When I, John, was about fourteen years old and lived in the city of Chartres in the close of the blessed Mary, very near to the church, about a stone’s throw away, this vision was shown to me as to one born out of due time. On a certain night I was placed as though in </a:t>
            </a:r>
            <a:r>
              <a:rPr lang="en-US" dirty="0" smtClean="0"/>
              <a:t>ecstasy, whether </a:t>
            </a:r>
            <a:r>
              <a:rPr lang="en-US" dirty="0"/>
              <a:t>in the body or out of the body I know not, God knows. </a:t>
            </a:r>
            <a:endParaRPr lang="en-US" dirty="0" smtClean="0"/>
          </a:p>
          <a:p>
            <a:pPr marL="114300" indent="0">
              <a:buNone/>
            </a:pPr>
            <a:r>
              <a:rPr lang="en-US" dirty="0"/>
              <a:t>	</a:t>
            </a:r>
            <a:r>
              <a:rPr lang="en-US" dirty="0" smtClean="0"/>
              <a:t>And </a:t>
            </a:r>
            <a:r>
              <a:rPr lang="en-US" dirty="0"/>
              <a:t>lo, I saw a certain horrible figure, and it seemed to me absolutely certain that it was the enemy of the human race. And that figure rose up against me, wishing and craving to suffocate me. When I saw it I fled aghast in great fear from its terrible face, and it pursued me hither and thither, and could not catch me, and yet pressed upon me as it followed, so that I left the house I was in, fleeing from the face of my persecutor. </a:t>
            </a:r>
            <a:endParaRPr lang="en-US" dirty="0" smtClean="0"/>
          </a:p>
          <a:p>
            <a:pPr marL="114300" indent="0">
              <a:buNone/>
            </a:pPr>
            <a:r>
              <a:rPr lang="en-US" dirty="0"/>
              <a:t>	</a:t>
            </a:r>
            <a:r>
              <a:rPr lang="en-US" dirty="0" smtClean="0"/>
              <a:t>And </a:t>
            </a:r>
            <a:r>
              <a:rPr lang="en-US" dirty="0"/>
              <a:t>when I went outside it did not cease to follow; and retreating in great fear, with altered course I ran towards the church of the blessed Mary. I entered it through the right hand door of the main entrance on the west front, and when I was in the church, I immediately lifted my eyes--I was next to the door at some distance from it --towards the image of the blessed virgin Mary.  </a:t>
            </a:r>
            <a:endParaRPr lang="en-US" dirty="0" smtClean="0"/>
          </a:p>
          <a:p>
            <a:pPr marL="114300" indent="0">
              <a:buNone/>
            </a:pPr>
            <a:r>
              <a:rPr lang="en-US" dirty="0"/>
              <a:t>	</a:t>
            </a:r>
            <a:r>
              <a:rPr lang="en-US" dirty="0" smtClean="0"/>
              <a:t>And </a:t>
            </a:r>
            <a:r>
              <a:rPr lang="en-US" dirty="0"/>
              <a:t>lo, suddenly the devoted virgin Mary counseled me sweetly with a sign of her arm that I should come to her. After seeing this I ran to her quickly and fled as though to the true comfort and refuge of sinners, guarding myself under her protection and under her hand. And I did not see my persecutor the devil any more after that; I had completely evaded his hand by the invocation, help and protection of the blessed Mary, the glorious undefiled mother of God. </a:t>
            </a:r>
          </a:p>
        </p:txBody>
      </p:sp>
    </p:spTree>
    <p:extLst>
      <p:ext uri="{BB962C8B-B14F-4D97-AF65-F5344CB8AC3E}">
        <p14:creationId xmlns:p14="http://schemas.microsoft.com/office/powerpoint/2010/main" val="297649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Door of the Liberal Arts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0200" y="1447800"/>
            <a:ext cx="3183220" cy="521208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752600"/>
            <a:ext cx="4480560" cy="3466419"/>
          </a:xfrm>
          <a:prstGeom prst="rect">
            <a:avLst/>
          </a:prstGeom>
        </p:spPr>
      </p:pic>
    </p:spTree>
    <p:extLst>
      <p:ext uri="{BB962C8B-B14F-4D97-AF65-F5344CB8AC3E}">
        <p14:creationId xmlns:p14="http://schemas.microsoft.com/office/powerpoint/2010/main" val="3980591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a:t>
            </a:r>
            <a:r>
              <a:rPr lang="en-US" i="1" dirty="0" err="1" smtClean="0"/>
              <a:t>Ars</a:t>
            </a:r>
            <a:r>
              <a:rPr lang="en-US" i="1" dirty="0" smtClean="0"/>
              <a:t> </a:t>
            </a:r>
            <a:r>
              <a:rPr lang="en-US" i="1" dirty="0" err="1" smtClean="0"/>
              <a:t>Notoria</a:t>
            </a:r>
            <a:r>
              <a:rPr lang="en-US" dirty="0" smtClean="0"/>
              <a:t>: </a:t>
            </a:r>
            <a:br>
              <a:rPr lang="en-US" dirty="0" smtClean="0"/>
            </a:br>
            <a:r>
              <a:rPr lang="en-US" dirty="0" smtClean="0"/>
              <a:t>A very Brief History</a:t>
            </a:r>
            <a:endParaRPr lang="en-US" dirty="0"/>
          </a:p>
        </p:txBody>
      </p:sp>
      <p:sp>
        <p:nvSpPr>
          <p:cNvPr id="5" name="Content Placeholder 4"/>
          <p:cNvSpPr>
            <a:spLocks noGrp="1"/>
          </p:cNvSpPr>
          <p:nvPr>
            <p:ph sz="half" idx="1"/>
          </p:nvPr>
        </p:nvSpPr>
        <p:spPr>
          <a:xfrm>
            <a:off x="228600" y="1676400"/>
            <a:ext cx="4114800" cy="4986530"/>
          </a:xfrm>
        </p:spPr>
        <p:txBody>
          <a:bodyPr>
            <a:normAutofit fontScale="62500" lnSpcReduction="20000"/>
          </a:bodyPr>
          <a:lstStyle/>
          <a:p>
            <a:pPr marL="114300" indent="0">
              <a:buNone/>
            </a:pPr>
            <a:r>
              <a:rPr lang="en-US" dirty="0" smtClean="0"/>
              <a:t>Text probably written in Bologna, late </a:t>
            </a:r>
            <a:r>
              <a:rPr lang="en-US" dirty="0" err="1" smtClean="0"/>
              <a:t>C12</a:t>
            </a:r>
            <a:r>
              <a:rPr lang="en-US" dirty="0" smtClean="0"/>
              <a:t>.</a:t>
            </a:r>
          </a:p>
          <a:p>
            <a:pPr marL="114300" indent="0">
              <a:buNone/>
            </a:pPr>
            <a:r>
              <a:rPr lang="en-US" dirty="0" smtClean="0"/>
              <a:t>“A” text, earliest MS in </a:t>
            </a:r>
            <a:r>
              <a:rPr lang="en-US" dirty="0" err="1" smtClean="0"/>
              <a:t>Beinecke</a:t>
            </a:r>
            <a:r>
              <a:rPr lang="en-US" dirty="0" smtClean="0"/>
              <a:t> at Yale, c. 1225.  Already a composite of perhaps 3 earlier works.  </a:t>
            </a:r>
          </a:p>
          <a:p>
            <a:pPr marL="114300" indent="0">
              <a:buNone/>
            </a:pPr>
            <a:r>
              <a:rPr lang="en-US" i="1" dirty="0" smtClean="0"/>
              <a:t>Opus </a:t>
            </a:r>
            <a:r>
              <a:rPr lang="en-US" i="1" dirty="0" err="1" smtClean="0"/>
              <a:t>operum</a:t>
            </a:r>
            <a:r>
              <a:rPr lang="en-US" dirty="0" smtClean="0"/>
              <a:t>, one of many derivative texts, c. 1250.</a:t>
            </a:r>
          </a:p>
          <a:p>
            <a:pPr marL="114300" indent="0">
              <a:buNone/>
            </a:pPr>
            <a:r>
              <a:rPr lang="en-US" i="1" dirty="0" smtClean="0"/>
              <a:t>“</a:t>
            </a:r>
            <a:r>
              <a:rPr lang="en-US" dirty="0" smtClean="0"/>
              <a:t>B” text, much longer and heavily glossed, before 1300, probably also Bologna.</a:t>
            </a:r>
          </a:p>
          <a:p>
            <a:pPr marL="114300" indent="0">
              <a:buNone/>
            </a:pPr>
            <a:r>
              <a:rPr lang="en-US" dirty="0" smtClean="0"/>
              <a:t>Also several intermediate versions, and great deal of </a:t>
            </a:r>
            <a:r>
              <a:rPr lang="en-US" i="1" dirty="0" err="1" smtClean="0"/>
              <a:t>mouvance</a:t>
            </a:r>
            <a:r>
              <a:rPr lang="en-US" dirty="0" smtClean="0"/>
              <a:t>.  </a:t>
            </a:r>
          </a:p>
          <a:p>
            <a:pPr marL="114300" indent="0">
              <a:buNone/>
            </a:pPr>
            <a:r>
              <a:rPr lang="en-US" dirty="0" smtClean="0"/>
              <a:t>Edited among works of Cornelius Agrippa in mid </a:t>
            </a:r>
            <a:r>
              <a:rPr lang="en-US" dirty="0" err="1" smtClean="0"/>
              <a:t>C15</a:t>
            </a:r>
            <a:r>
              <a:rPr lang="en-US" dirty="0" smtClean="0"/>
              <a:t>.</a:t>
            </a:r>
          </a:p>
          <a:p>
            <a:pPr marL="114300" indent="0">
              <a:buNone/>
            </a:pPr>
            <a:r>
              <a:rPr lang="en-US" dirty="0" smtClean="0"/>
              <a:t>Work regularly on the Index through the </a:t>
            </a:r>
            <a:r>
              <a:rPr lang="en-US" dirty="0" err="1" smtClean="0"/>
              <a:t>C16</a:t>
            </a:r>
            <a:r>
              <a:rPr lang="en-US" dirty="0" smtClean="0"/>
              <a:t>, by which time understood as a genre, “</a:t>
            </a:r>
            <a:r>
              <a:rPr lang="en-US" dirty="0" err="1" smtClean="0"/>
              <a:t>artes</a:t>
            </a:r>
            <a:r>
              <a:rPr lang="en-US" dirty="0" smtClean="0"/>
              <a:t> </a:t>
            </a:r>
            <a:r>
              <a:rPr lang="en-US" dirty="0" err="1" smtClean="0"/>
              <a:t>notoriae</a:t>
            </a:r>
            <a:r>
              <a:rPr lang="en-US" dirty="0" smtClean="0"/>
              <a:t>.”</a:t>
            </a:r>
          </a:p>
          <a:p>
            <a:pPr marL="114300" indent="0">
              <a:buNone/>
            </a:pPr>
            <a:r>
              <a:rPr lang="en-US" dirty="0" smtClean="0"/>
              <a:t>English translation published 1657.</a:t>
            </a:r>
          </a:p>
          <a:p>
            <a:pPr marL="114300" indent="0">
              <a:buNone/>
            </a:pPr>
            <a:endParaRPr lang="en-US" i="1" dirty="0"/>
          </a:p>
        </p:txBody>
      </p:sp>
      <p:sp>
        <p:nvSpPr>
          <p:cNvPr id="6" name="Content Placeholder 5"/>
          <p:cNvSpPr>
            <a:spLocks noGrp="1"/>
          </p:cNvSpPr>
          <p:nvPr>
            <p:ph sz="half" idx="2"/>
          </p:nvPr>
        </p:nvSpPr>
        <p:spPr/>
        <p:txBody>
          <a:bodyPr>
            <a:normAutofit fontScale="62500" lnSpcReduction="20000"/>
          </a:bodyPr>
          <a:lstStyle/>
          <a:p>
            <a:pPr marL="114300" indent="0">
              <a:buNone/>
            </a:pPr>
            <a:r>
              <a:rPr lang="en-US" dirty="0" smtClean="0"/>
              <a:t>Text consists of prayer rituals, that include prayers in “unknown tongues” (or “distorted Hebrew”) and “figures”/ineffable diagrams.</a:t>
            </a:r>
          </a:p>
          <a:p>
            <a:pPr marL="114300" indent="0">
              <a:buNone/>
            </a:pPr>
            <a:endParaRPr lang="en-US" dirty="0" smtClean="0"/>
          </a:p>
          <a:p>
            <a:pPr marL="114300" indent="0">
              <a:buNone/>
            </a:pPr>
            <a:r>
              <a:rPr lang="en-US" dirty="0" smtClean="0"/>
              <a:t>Both said to derive ultimately from King Solomon.</a:t>
            </a:r>
          </a:p>
          <a:p>
            <a:pPr marL="114300" indent="0">
              <a:buNone/>
            </a:pPr>
            <a:endParaRPr lang="en-US" dirty="0" smtClean="0"/>
          </a:p>
          <a:p>
            <a:pPr marL="114300" indent="0">
              <a:buNone/>
            </a:pPr>
            <a:r>
              <a:rPr lang="en-US" dirty="0" smtClean="0"/>
              <a:t>Prayers are product of a </a:t>
            </a:r>
            <a:r>
              <a:rPr lang="en-US" i="1" dirty="0" smtClean="0"/>
              <a:t>covenant</a:t>
            </a:r>
            <a:r>
              <a:rPr lang="en-US" dirty="0" smtClean="0"/>
              <a:t> between Solomon and God, and have </a:t>
            </a:r>
            <a:r>
              <a:rPr lang="en-US" i="1" dirty="0" smtClean="0"/>
              <a:t>sacramental </a:t>
            </a:r>
            <a:r>
              <a:rPr lang="en-US" dirty="0" smtClean="0"/>
              <a:t>efficacy.  </a:t>
            </a:r>
            <a:endParaRPr lang="en-US" dirty="0"/>
          </a:p>
        </p:txBody>
      </p:sp>
    </p:spTree>
    <p:extLst>
      <p:ext uri="{BB962C8B-B14F-4D97-AF65-F5344CB8AC3E}">
        <p14:creationId xmlns:p14="http://schemas.microsoft.com/office/powerpoint/2010/main" val="2800845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2523" y="685800"/>
            <a:ext cx="4383941" cy="6035040"/>
          </a:xfrm>
        </p:spPr>
      </p:pic>
      <p:sp>
        <p:nvSpPr>
          <p:cNvPr id="13" name="Text Placeholder 12"/>
          <p:cNvSpPr>
            <a:spLocks noGrp="1"/>
          </p:cNvSpPr>
          <p:nvPr>
            <p:ph type="body" sz="half" idx="2"/>
          </p:nvPr>
        </p:nvSpPr>
        <p:spPr>
          <a:xfrm>
            <a:off x="769000" y="1676400"/>
            <a:ext cx="2298634" cy="3200400"/>
          </a:xfrm>
        </p:spPr>
        <p:txBody>
          <a:bodyPr>
            <a:normAutofit fontScale="92500" lnSpcReduction="10000"/>
          </a:bodyPr>
          <a:lstStyle/>
          <a:p>
            <a:pPr marL="114300"/>
            <a:r>
              <a:rPr lang="en-US" b="1" dirty="0"/>
              <a:t>Bibliographical</a:t>
            </a:r>
            <a:endParaRPr lang="en-US" dirty="0"/>
          </a:p>
          <a:p>
            <a:pPr marL="114300"/>
            <a:r>
              <a:rPr lang="en-US" dirty="0"/>
              <a:t>John of </a:t>
            </a:r>
            <a:r>
              <a:rPr lang="en-US" dirty="0" err="1"/>
              <a:t>Morigny</a:t>
            </a:r>
            <a:r>
              <a:rPr lang="en-US" dirty="0"/>
              <a:t>, </a:t>
            </a:r>
          </a:p>
          <a:p>
            <a:pPr marL="114300"/>
            <a:r>
              <a:rPr lang="en-US" i="1" dirty="0"/>
              <a:t>Liber </a:t>
            </a:r>
            <a:r>
              <a:rPr lang="en-US" i="1" dirty="0" err="1"/>
              <a:t>florum</a:t>
            </a:r>
            <a:r>
              <a:rPr lang="en-US" i="1" dirty="0"/>
              <a:t> </a:t>
            </a:r>
            <a:r>
              <a:rPr lang="en-US" i="1" dirty="0" err="1"/>
              <a:t>Celestis</a:t>
            </a:r>
            <a:r>
              <a:rPr lang="en-US" i="1" dirty="0"/>
              <a:t> Doctrine </a:t>
            </a:r>
            <a:r>
              <a:rPr lang="en-US" dirty="0"/>
              <a:t>or </a:t>
            </a:r>
            <a:r>
              <a:rPr lang="en-US" i="1" dirty="0"/>
              <a:t>Book of the Flowers of Heavenly Teaching: </a:t>
            </a:r>
          </a:p>
          <a:p>
            <a:pPr marL="114300"/>
            <a:r>
              <a:rPr lang="en-US" dirty="0"/>
              <a:t>The New Compilation, with Independent Portions of the Old </a:t>
            </a:r>
            <a:r>
              <a:rPr lang="en-US" dirty="0" smtClean="0"/>
              <a:t>Compilation.</a:t>
            </a:r>
          </a:p>
          <a:p>
            <a:pPr marL="114300"/>
            <a:r>
              <a:rPr lang="en-US" dirty="0"/>
              <a:t>E</a:t>
            </a:r>
            <a:r>
              <a:rPr lang="en-US" dirty="0" smtClean="0"/>
              <a:t>dition </a:t>
            </a:r>
            <a:r>
              <a:rPr lang="en-US" dirty="0"/>
              <a:t>and commentary by Claire </a:t>
            </a:r>
            <a:r>
              <a:rPr lang="en-US" dirty="0" err="1"/>
              <a:t>Fanger</a:t>
            </a:r>
            <a:r>
              <a:rPr lang="en-US" dirty="0"/>
              <a:t> and Nicholas Watson.  </a:t>
            </a:r>
            <a:endParaRPr lang="en-US" dirty="0" smtClean="0"/>
          </a:p>
          <a:p>
            <a:pPr marL="114300"/>
            <a:r>
              <a:rPr lang="en-US" dirty="0" smtClean="0"/>
              <a:t>Toronto</a:t>
            </a:r>
            <a:r>
              <a:rPr lang="en-US" dirty="0"/>
              <a:t>: </a:t>
            </a:r>
            <a:r>
              <a:rPr lang="en-US" dirty="0" err="1"/>
              <a:t>PIMS</a:t>
            </a:r>
            <a:r>
              <a:rPr lang="en-US" dirty="0"/>
              <a:t>, forthcoming (2015</a:t>
            </a:r>
            <a:r>
              <a:rPr lang="en-US" dirty="0" smtClean="0"/>
              <a:t>).</a:t>
            </a:r>
          </a:p>
          <a:p>
            <a:pPr marL="114300"/>
            <a:endParaRPr lang="en-US" dirty="0"/>
          </a:p>
          <a:p>
            <a:pPr marL="114300"/>
            <a:endParaRPr lang="en-US" dirty="0"/>
          </a:p>
          <a:p>
            <a:endParaRPr lang="en-US" dirty="0"/>
          </a:p>
        </p:txBody>
      </p:sp>
      <p:sp>
        <p:nvSpPr>
          <p:cNvPr id="12" name="Title 11"/>
          <p:cNvSpPr>
            <a:spLocks noGrp="1"/>
          </p:cNvSpPr>
          <p:nvPr>
            <p:ph type="title"/>
          </p:nvPr>
        </p:nvSpPr>
        <p:spPr/>
        <p:txBody>
          <a:bodyPr/>
          <a:lstStyle/>
          <a:p>
            <a:endParaRPr lang="en-US" dirty="0"/>
          </a:p>
        </p:txBody>
      </p:sp>
      <p:sp>
        <p:nvSpPr>
          <p:cNvPr id="14" name="TextBox 13"/>
          <p:cNvSpPr txBox="1"/>
          <p:nvPr/>
        </p:nvSpPr>
        <p:spPr>
          <a:xfrm>
            <a:off x="1828800" y="6019800"/>
            <a:ext cx="2286000" cy="830997"/>
          </a:xfrm>
          <a:prstGeom prst="rect">
            <a:avLst/>
          </a:prstGeom>
          <a:noFill/>
        </p:spPr>
        <p:txBody>
          <a:bodyPr wrap="square" rtlCol="0">
            <a:spAutoFit/>
          </a:bodyPr>
          <a:lstStyle/>
          <a:p>
            <a:r>
              <a:rPr lang="en-US" sz="1200" dirty="0" smtClean="0"/>
              <a:t>Opening of </a:t>
            </a:r>
            <a:r>
              <a:rPr lang="en-US" sz="1200" i="1" dirty="0" smtClean="0"/>
              <a:t>Liber</a:t>
            </a:r>
          </a:p>
          <a:p>
            <a:r>
              <a:rPr lang="en-US" sz="1200" i="1" dirty="0" err="1" smtClean="0"/>
              <a:t>Florum</a:t>
            </a:r>
            <a:r>
              <a:rPr lang="en-US" sz="1200" dirty="0" smtClean="0"/>
              <a:t> </a:t>
            </a:r>
            <a:r>
              <a:rPr lang="en-US" sz="1200" dirty="0"/>
              <a:t>(Salzburg, </a:t>
            </a:r>
            <a:endParaRPr lang="en-US" sz="1200" dirty="0" smtClean="0"/>
          </a:p>
          <a:p>
            <a:r>
              <a:rPr lang="en-US" sz="1200" dirty="0" err="1" smtClean="0"/>
              <a:t>Studienbibliothek</a:t>
            </a:r>
            <a:r>
              <a:rPr lang="en-US" sz="1200" dirty="0" smtClean="0"/>
              <a:t> </a:t>
            </a:r>
            <a:r>
              <a:rPr lang="en-US" sz="1200" dirty="0"/>
              <a:t>MS </a:t>
            </a:r>
            <a:r>
              <a:rPr lang="en-US" sz="1200" dirty="0" err="1"/>
              <a:t>M.1.24</a:t>
            </a:r>
            <a:r>
              <a:rPr lang="en-US" sz="1200" dirty="0"/>
              <a:t>)</a:t>
            </a:r>
            <a:r>
              <a:rPr lang="en-US" sz="1200" dirty="0" smtClean="0"/>
              <a:t>.</a:t>
            </a:r>
            <a:endParaRPr lang="en-US" sz="1200" dirty="0"/>
          </a:p>
        </p:txBody>
      </p:sp>
    </p:spTree>
    <p:extLst>
      <p:ext uri="{BB962C8B-B14F-4D97-AF65-F5344CB8AC3E}">
        <p14:creationId xmlns:p14="http://schemas.microsoft.com/office/powerpoint/2010/main" val="2232405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i="1" dirty="0" err="1" smtClean="0"/>
              <a:t>Ars</a:t>
            </a:r>
            <a:r>
              <a:rPr lang="en-US" sz="1800" i="1" dirty="0" smtClean="0"/>
              <a:t> </a:t>
            </a:r>
            <a:r>
              <a:rPr lang="en-US" sz="1800" i="1" dirty="0" err="1" smtClean="0"/>
              <a:t>notoria</a:t>
            </a:r>
            <a:r>
              <a:rPr lang="en-US" sz="1800" i="1" dirty="0" smtClean="0"/>
              <a:t>, </a:t>
            </a:r>
            <a:r>
              <a:rPr lang="en-US" sz="1800" dirty="0" smtClean="0"/>
              <a:t>Prayer “de </a:t>
            </a:r>
            <a:r>
              <a:rPr lang="en-US" sz="1800" dirty="0" err="1"/>
              <a:t>indagatione</a:t>
            </a:r>
            <a:r>
              <a:rPr lang="en-US" sz="1800" dirty="0"/>
              <a:t> </a:t>
            </a:r>
            <a:r>
              <a:rPr lang="en-US" sz="1800" dirty="0" err="1"/>
              <a:t>scripturarum</a:t>
            </a:r>
            <a:r>
              <a:rPr lang="en-US" sz="1800" dirty="0"/>
              <a:t>” </a:t>
            </a:r>
            <a:r>
              <a:rPr lang="en-US" sz="1800" dirty="0" smtClean="0"/>
              <a:t/>
            </a:r>
            <a:br>
              <a:rPr lang="en-US" sz="1800" dirty="0" smtClean="0"/>
            </a:br>
            <a:r>
              <a:rPr lang="en-US" sz="1800" dirty="0" smtClean="0"/>
              <a:t>(i.e</a:t>
            </a:r>
            <a:r>
              <a:rPr lang="en-US" sz="1800" dirty="0"/>
              <a:t>. for eloquence in ritual </a:t>
            </a:r>
            <a:r>
              <a:rPr lang="en-US" sz="1800" dirty="0" smtClean="0"/>
              <a:t>performance):</a:t>
            </a:r>
            <a:r>
              <a:rPr lang="en-US" sz="1800" dirty="0"/>
              <a:t/>
            </a:r>
            <a:br>
              <a:rPr lang="en-US" sz="1800" dirty="0"/>
            </a:br>
            <a:endParaRPr lang="en-US" sz="1800" dirty="0"/>
          </a:p>
        </p:txBody>
      </p:sp>
      <p:sp>
        <p:nvSpPr>
          <p:cNvPr id="3" name="Content Placeholder 2"/>
          <p:cNvSpPr>
            <a:spLocks noGrp="1"/>
          </p:cNvSpPr>
          <p:nvPr>
            <p:ph idx="1"/>
          </p:nvPr>
        </p:nvSpPr>
        <p:spPr/>
        <p:txBody>
          <a:bodyPr>
            <a:noAutofit/>
          </a:bodyPr>
          <a:lstStyle/>
          <a:p>
            <a:pPr marL="114300" indent="0">
              <a:buNone/>
            </a:pPr>
            <a:r>
              <a:rPr lang="en-US" sz="1600" dirty="0" err="1" smtClean="0"/>
              <a:t>Phos</a:t>
            </a:r>
            <a:r>
              <a:rPr lang="en-US" sz="1600" dirty="0" smtClean="0"/>
              <a:t>, </a:t>
            </a:r>
            <a:r>
              <a:rPr lang="en-US" sz="1600" dirty="0" err="1" smtClean="0"/>
              <a:t>Megale</a:t>
            </a:r>
            <a:r>
              <a:rPr lang="en-US" sz="1600" dirty="0" smtClean="0"/>
              <a:t>, </a:t>
            </a:r>
            <a:r>
              <a:rPr lang="en-US" sz="1600" dirty="0" err="1" smtClean="0"/>
              <a:t>Patir</a:t>
            </a:r>
            <a:r>
              <a:rPr lang="en-US" sz="1600" dirty="0" smtClean="0"/>
              <a:t>, </a:t>
            </a:r>
            <a:r>
              <a:rPr lang="en-US" sz="1600" dirty="0" err="1" smtClean="0"/>
              <a:t>Ymos</a:t>
            </a:r>
            <a:r>
              <a:rPr lang="en-US" sz="1600" dirty="0" smtClean="0"/>
              <a:t>, </a:t>
            </a:r>
            <a:r>
              <a:rPr lang="en-US" sz="1600" dirty="0" err="1" smtClean="0"/>
              <a:t>Ebel</a:t>
            </a:r>
            <a:r>
              <a:rPr lang="en-US" sz="1600" dirty="0" smtClean="0"/>
              <a:t>, </a:t>
            </a:r>
            <a:r>
              <a:rPr lang="en-US" sz="1600" dirty="0" err="1" smtClean="0"/>
              <a:t>Eber</a:t>
            </a:r>
            <a:r>
              <a:rPr lang="en-US" sz="1600" dirty="0" smtClean="0"/>
              <a:t>, </a:t>
            </a:r>
            <a:r>
              <a:rPr lang="en-US" sz="1600" dirty="0" err="1" smtClean="0"/>
              <a:t>Helioth</a:t>
            </a:r>
            <a:r>
              <a:rPr lang="en-US" sz="1600" dirty="0" smtClean="0"/>
              <a:t>, </a:t>
            </a:r>
            <a:r>
              <a:rPr lang="en-US" sz="1600" dirty="0" err="1" smtClean="0"/>
              <a:t>Gezei</a:t>
            </a:r>
            <a:r>
              <a:rPr lang="en-US" sz="1600" dirty="0" smtClean="0"/>
              <a:t>, </a:t>
            </a:r>
            <a:r>
              <a:rPr lang="en-US" sz="1600" dirty="0" err="1" smtClean="0"/>
              <a:t>Salatial</a:t>
            </a:r>
            <a:r>
              <a:rPr lang="en-US" sz="1600" dirty="0" smtClean="0"/>
              <a:t>, </a:t>
            </a:r>
            <a:r>
              <a:rPr lang="en-US" sz="1600" dirty="0" err="1" smtClean="0"/>
              <a:t>Sadim</a:t>
            </a:r>
            <a:r>
              <a:rPr lang="en-US" sz="1600" dirty="0" smtClean="0"/>
              <a:t>, </a:t>
            </a:r>
            <a:r>
              <a:rPr lang="en-US" sz="1600" dirty="0" err="1" smtClean="0"/>
              <a:t>Helgyo</a:t>
            </a:r>
            <a:r>
              <a:rPr lang="en-US" sz="1600" dirty="0" smtClean="0"/>
              <a:t>, </a:t>
            </a:r>
            <a:r>
              <a:rPr lang="en-US" sz="1600" dirty="0" err="1" smtClean="0"/>
              <a:t>Megis</a:t>
            </a:r>
            <a:r>
              <a:rPr lang="en-US" sz="1600" dirty="0" smtClean="0"/>
              <a:t>, </a:t>
            </a:r>
            <a:r>
              <a:rPr lang="en-US" sz="1600" dirty="0" err="1" smtClean="0"/>
              <a:t>Micton</a:t>
            </a:r>
            <a:r>
              <a:rPr lang="en-US" sz="1600" dirty="0" smtClean="0"/>
              <a:t>, </a:t>
            </a:r>
            <a:r>
              <a:rPr lang="en-US" sz="1600" dirty="0" err="1" smtClean="0"/>
              <a:t>Esel</a:t>
            </a:r>
            <a:r>
              <a:rPr lang="en-US" sz="1600" dirty="0" smtClean="0"/>
              <a:t>, </a:t>
            </a:r>
            <a:r>
              <a:rPr lang="en-US" sz="1600" dirty="0" err="1" smtClean="0"/>
              <a:t>Gecor</a:t>
            </a:r>
            <a:r>
              <a:rPr lang="en-US" sz="1600" dirty="0" smtClean="0"/>
              <a:t>, </a:t>
            </a:r>
            <a:r>
              <a:rPr lang="en-US" sz="1600" dirty="0" err="1" smtClean="0"/>
              <a:t>Granal</a:t>
            </a:r>
            <a:r>
              <a:rPr lang="en-US" sz="1600" dirty="0" smtClean="0"/>
              <a:t>, </a:t>
            </a:r>
            <a:r>
              <a:rPr lang="en-US" sz="1600" dirty="0" err="1" smtClean="0"/>
              <a:t>Semaranxai</a:t>
            </a:r>
            <a:r>
              <a:rPr lang="en-US" sz="1600" dirty="0" smtClean="0"/>
              <a:t>, </a:t>
            </a:r>
            <a:r>
              <a:rPr lang="en-US" sz="1600" dirty="0" err="1" smtClean="0"/>
              <a:t>Gelsemana</a:t>
            </a:r>
            <a:r>
              <a:rPr lang="en-US" sz="1600" dirty="0" smtClean="0"/>
              <a:t>, </a:t>
            </a:r>
            <a:r>
              <a:rPr lang="en-US" sz="1600" dirty="0" err="1" smtClean="0"/>
              <a:t>Arasamion</a:t>
            </a:r>
            <a:r>
              <a:rPr lang="en-US" sz="1600" dirty="0" smtClean="0"/>
              <a:t>, Sale, </a:t>
            </a:r>
            <a:r>
              <a:rPr lang="en-US" sz="1600" dirty="0" err="1" smtClean="0"/>
              <a:t>Patir</a:t>
            </a:r>
            <a:r>
              <a:rPr lang="en-US" sz="1600" dirty="0" smtClean="0"/>
              <a:t>, </a:t>
            </a:r>
            <a:r>
              <a:rPr lang="en-US" sz="1600" dirty="0" err="1" smtClean="0"/>
              <a:t>Agion</a:t>
            </a:r>
            <a:r>
              <a:rPr lang="en-US" sz="1600" dirty="0" smtClean="0"/>
              <a:t>, </a:t>
            </a:r>
            <a:r>
              <a:rPr lang="en-US" sz="1600" dirty="0" err="1" smtClean="0"/>
              <a:t>Atnas</a:t>
            </a:r>
            <a:r>
              <a:rPr lang="en-US" sz="1600" dirty="0" smtClean="0"/>
              <a:t>, </a:t>
            </a:r>
            <a:r>
              <a:rPr lang="en-US" sz="1600" dirty="0" err="1" smtClean="0"/>
              <a:t>amin</a:t>
            </a:r>
            <a:r>
              <a:rPr lang="en-US" sz="1600" dirty="0" smtClean="0"/>
              <a:t>.</a:t>
            </a:r>
          </a:p>
          <a:p>
            <a:pPr marL="114300" indent="0">
              <a:buNone/>
            </a:pPr>
            <a:endParaRPr lang="en-US" sz="1600" dirty="0" smtClean="0"/>
          </a:p>
          <a:p>
            <a:pPr marL="114300" indent="0">
              <a:buNone/>
            </a:pPr>
            <a:r>
              <a:rPr lang="en-US" sz="1600" dirty="0" smtClean="0"/>
              <a:t>Lux mundi, Deus immense, Pater </a:t>
            </a:r>
            <a:r>
              <a:rPr lang="en-US" sz="1600" dirty="0" err="1" smtClean="0"/>
              <a:t>eternitatis</a:t>
            </a:r>
            <a:r>
              <a:rPr lang="en-US" sz="1600" dirty="0" smtClean="0"/>
              <a:t>, </a:t>
            </a:r>
            <a:r>
              <a:rPr lang="en-US" sz="1600" dirty="0" err="1" smtClean="0"/>
              <a:t>largitor</a:t>
            </a:r>
            <a:r>
              <a:rPr lang="en-US" sz="1600" dirty="0" smtClean="0"/>
              <a:t> </a:t>
            </a:r>
            <a:r>
              <a:rPr lang="en-US" sz="1600" dirty="0" err="1" smtClean="0"/>
              <a:t>sapientie</a:t>
            </a:r>
            <a:r>
              <a:rPr lang="en-US" sz="1600" dirty="0" smtClean="0"/>
              <a:t> et </a:t>
            </a:r>
            <a:r>
              <a:rPr lang="en-US" sz="1600" dirty="0" err="1" smtClean="0"/>
              <a:t>scientie</a:t>
            </a:r>
            <a:r>
              <a:rPr lang="en-US" sz="1600" dirty="0" smtClean="0"/>
              <a:t> et </a:t>
            </a:r>
            <a:r>
              <a:rPr lang="en-US" sz="1600" dirty="0" err="1" smtClean="0"/>
              <a:t>totius</a:t>
            </a:r>
            <a:r>
              <a:rPr lang="en-US" sz="1600" dirty="0" smtClean="0"/>
              <a:t> </a:t>
            </a:r>
            <a:r>
              <a:rPr lang="en-US" sz="1600" dirty="0" err="1" smtClean="0"/>
              <a:t>gratie</a:t>
            </a:r>
            <a:r>
              <a:rPr lang="en-US" sz="1600" dirty="0" smtClean="0"/>
              <a:t> </a:t>
            </a:r>
            <a:r>
              <a:rPr lang="en-US" sz="1600" dirty="0" err="1" smtClean="0"/>
              <a:t>spiritualis</a:t>
            </a:r>
            <a:r>
              <a:rPr lang="en-US" sz="1600" dirty="0" smtClean="0"/>
              <a:t> … </a:t>
            </a:r>
            <a:r>
              <a:rPr lang="en-US" sz="1600" dirty="0" err="1" smtClean="0"/>
              <a:t>mitte</a:t>
            </a:r>
            <a:r>
              <a:rPr lang="en-US" sz="1600" dirty="0" smtClean="0"/>
              <a:t> </a:t>
            </a:r>
            <a:r>
              <a:rPr lang="en-US" sz="1600" dirty="0" err="1" smtClean="0"/>
              <a:t>manum</a:t>
            </a:r>
            <a:r>
              <a:rPr lang="en-US" sz="1600" dirty="0" smtClean="0"/>
              <a:t> </a:t>
            </a:r>
            <a:r>
              <a:rPr lang="en-US" sz="1600" dirty="0" err="1" smtClean="0"/>
              <a:t>tuam</a:t>
            </a:r>
            <a:r>
              <a:rPr lang="en-US" sz="1600" dirty="0" smtClean="0"/>
              <a:t> et </a:t>
            </a:r>
            <a:r>
              <a:rPr lang="en-US" sz="1600" dirty="0" err="1" smtClean="0"/>
              <a:t>tange</a:t>
            </a:r>
            <a:r>
              <a:rPr lang="en-US" sz="1600" dirty="0" smtClean="0"/>
              <a:t> </a:t>
            </a:r>
            <a:r>
              <a:rPr lang="en-US" sz="1600" dirty="0" err="1" smtClean="0"/>
              <a:t>os</a:t>
            </a:r>
            <a:r>
              <a:rPr lang="en-US" sz="1600" dirty="0" smtClean="0"/>
              <a:t> </a:t>
            </a:r>
            <a:r>
              <a:rPr lang="en-US" sz="1600" dirty="0" err="1" smtClean="0"/>
              <a:t>meum</a:t>
            </a:r>
            <a:r>
              <a:rPr lang="en-US" sz="1600" dirty="0" smtClean="0"/>
              <a:t> et pone </a:t>
            </a:r>
            <a:r>
              <a:rPr lang="en-US" sz="1600" dirty="0" err="1" smtClean="0"/>
              <a:t>illud</a:t>
            </a:r>
            <a:r>
              <a:rPr lang="en-US" sz="1600" dirty="0" smtClean="0"/>
              <a:t> </a:t>
            </a:r>
            <a:r>
              <a:rPr lang="en-US" sz="1600" dirty="0" err="1" smtClean="0"/>
              <a:t>ut</a:t>
            </a:r>
            <a:r>
              <a:rPr lang="en-US" sz="1600" dirty="0" smtClean="0"/>
              <a:t> </a:t>
            </a:r>
            <a:r>
              <a:rPr lang="en-US" sz="1600" dirty="0" err="1" smtClean="0"/>
              <a:t>gladium</a:t>
            </a:r>
            <a:r>
              <a:rPr lang="en-US" sz="1600" dirty="0" smtClean="0"/>
              <a:t> </a:t>
            </a:r>
            <a:r>
              <a:rPr lang="en-US" sz="1600" dirty="0" err="1" smtClean="0"/>
              <a:t>acutum</a:t>
            </a:r>
            <a:r>
              <a:rPr lang="en-US" sz="1600" dirty="0" smtClean="0"/>
              <a:t> ad </a:t>
            </a:r>
            <a:r>
              <a:rPr lang="en-US" sz="1600" dirty="0" err="1" smtClean="0"/>
              <a:t>enarrandum</a:t>
            </a:r>
            <a:r>
              <a:rPr lang="en-US" sz="1600" dirty="0" smtClean="0"/>
              <a:t> </a:t>
            </a:r>
            <a:r>
              <a:rPr lang="en-US" sz="1600" dirty="0" err="1" smtClean="0"/>
              <a:t>eloquenter</a:t>
            </a:r>
            <a:r>
              <a:rPr lang="en-US" sz="1600" dirty="0" smtClean="0"/>
              <a:t> </a:t>
            </a:r>
            <a:r>
              <a:rPr lang="en-US" sz="1600" dirty="0" err="1" smtClean="0"/>
              <a:t>uerba</a:t>
            </a:r>
            <a:r>
              <a:rPr lang="en-US" sz="1600" dirty="0" smtClean="0"/>
              <a:t> </a:t>
            </a:r>
            <a:r>
              <a:rPr lang="en-US" sz="1600" dirty="0" err="1" smtClean="0"/>
              <a:t>hec</a:t>
            </a:r>
            <a:r>
              <a:rPr lang="en-US" sz="1600" dirty="0" smtClean="0"/>
              <a:t>, </a:t>
            </a:r>
            <a:r>
              <a:rPr lang="en-US" sz="1600" dirty="0" err="1" smtClean="0"/>
              <a:t>fac</a:t>
            </a:r>
            <a:r>
              <a:rPr lang="en-US" sz="1600" dirty="0" smtClean="0"/>
              <a:t> </a:t>
            </a:r>
            <a:r>
              <a:rPr lang="en-US" sz="1600" dirty="0" err="1" smtClean="0"/>
              <a:t>linguam</a:t>
            </a:r>
            <a:r>
              <a:rPr lang="en-US" sz="1600" dirty="0" smtClean="0"/>
              <a:t> </a:t>
            </a:r>
            <a:r>
              <a:rPr lang="en-US" sz="1600" dirty="0" err="1" smtClean="0"/>
              <a:t>meam</a:t>
            </a:r>
            <a:r>
              <a:rPr lang="en-US" sz="1600" dirty="0" smtClean="0"/>
              <a:t> </a:t>
            </a:r>
            <a:r>
              <a:rPr lang="en-US" sz="1600" dirty="0" err="1" smtClean="0"/>
              <a:t>ut</a:t>
            </a:r>
            <a:r>
              <a:rPr lang="en-US" sz="1600" dirty="0" smtClean="0"/>
              <a:t> </a:t>
            </a:r>
            <a:r>
              <a:rPr lang="en-US" sz="1600" dirty="0" err="1" smtClean="0"/>
              <a:t>sagittam</a:t>
            </a:r>
            <a:r>
              <a:rPr lang="en-US" sz="1600" dirty="0" smtClean="0"/>
              <a:t> </a:t>
            </a:r>
            <a:r>
              <a:rPr lang="en-US" sz="1600" dirty="0" err="1" smtClean="0"/>
              <a:t>electam</a:t>
            </a:r>
            <a:r>
              <a:rPr lang="en-US" sz="1600" dirty="0" smtClean="0"/>
              <a:t> ad </a:t>
            </a:r>
            <a:r>
              <a:rPr lang="en-US" sz="1600" dirty="0" err="1" smtClean="0"/>
              <a:t>pronuntianda</a:t>
            </a:r>
            <a:r>
              <a:rPr lang="en-US" sz="1600" dirty="0" smtClean="0"/>
              <a:t> </a:t>
            </a:r>
            <a:r>
              <a:rPr lang="en-US" sz="1600" dirty="0" err="1" smtClean="0"/>
              <a:t>ea</a:t>
            </a:r>
            <a:r>
              <a:rPr lang="en-US" sz="1600" dirty="0" smtClean="0"/>
              <a:t> </a:t>
            </a:r>
            <a:r>
              <a:rPr lang="en-US" sz="1600" dirty="0" err="1" smtClean="0"/>
              <a:t>memoriter</a:t>
            </a:r>
            <a:r>
              <a:rPr lang="en-US" sz="1600" dirty="0" smtClean="0"/>
              <a:t>, </a:t>
            </a:r>
            <a:r>
              <a:rPr lang="en-US" sz="1600" dirty="0" err="1" smtClean="0"/>
              <a:t>emittem</a:t>
            </a:r>
            <a:r>
              <a:rPr lang="en-US" sz="1600" dirty="0" smtClean="0"/>
              <a:t> </a:t>
            </a:r>
            <a:r>
              <a:rPr lang="en-US" sz="1600" dirty="0" err="1" smtClean="0"/>
              <a:t>Spiritum</a:t>
            </a:r>
            <a:r>
              <a:rPr lang="en-US" sz="1600" dirty="0" smtClean="0"/>
              <a:t> </a:t>
            </a:r>
            <a:r>
              <a:rPr lang="en-US" sz="1600" dirty="0" err="1" smtClean="0"/>
              <a:t>tuum</a:t>
            </a:r>
            <a:r>
              <a:rPr lang="en-US" sz="1600" dirty="0" smtClean="0"/>
              <a:t> Sanctum in </a:t>
            </a:r>
            <a:r>
              <a:rPr lang="en-US" sz="1600" dirty="0" err="1" smtClean="0"/>
              <a:t>cor</a:t>
            </a:r>
            <a:r>
              <a:rPr lang="en-US" sz="1600" dirty="0" smtClean="0"/>
              <a:t> </a:t>
            </a:r>
            <a:r>
              <a:rPr lang="en-US" sz="1600" dirty="0" err="1" smtClean="0"/>
              <a:t>meum</a:t>
            </a:r>
            <a:r>
              <a:rPr lang="en-US" sz="1600" dirty="0" smtClean="0"/>
              <a:t> ad </a:t>
            </a:r>
            <a:r>
              <a:rPr lang="en-US" sz="1600" dirty="0" err="1" smtClean="0"/>
              <a:t>percipiendum</a:t>
            </a:r>
            <a:r>
              <a:rPr lang="en-US" sz="1600" dirty="0" smtClean="0"/>
              <a:t> et in </a:t>
            </a:r>
            <a:r>
              <a:rPr lang="en-US" sz="1600" dirty="0" err="1" smtClean="0"/>
              <a:t>animam</a:t>
            </a:r>
            <a:r>
              <a:rPr lang="en-US" sz="1600" dirty="0" smtClean="0"/>
              <a:t> </a:t>
            </a:r>
            <a:r>
              <a:rPr lang="en-US" sz="1600" dirty="0" err="1" smtClean="0"/>
              <a:t>meam</a:t>
            </a:r>
            <a:r>
              <a:rPr lang="en-US" sz="1600" dirty="0" smtClean="0"/>
              <a:t> ad </a:t>
            </a:r>
            <a:r>
              <a:rPr lang="en-US" sz="1600" dirty="0" err="1" smtClean="0"/>
              <a:t>retinendum</a:t>
            </a:r>
            <a:r>
              <a:rPr lang="en-US" sz="1600" dirty="0" smtClean="0"/>
              <a:t> et in </a:t>
            </a:r>
            <a:r>
              <a:rPr lang="en-US" sz="1600" dirty="0" err="1" smtClean="0"/>
              <a:t>conscientiam</a:t>
            </a:r>
            <a:r>
              <a:rPr lang="en-US" sz="1600" dirty="0" smtClean="0"/>
              <a:t> </a:t>
            </a:r>
            <a:r>
              <a:rPr lang="en-US" sz="1600" dirty="0" err="1" smtClean="0"/>
              <a:t>meam</a:t>
            </a:r>
            <a:r>
              <a:rPr lang="en-US" sz="1600" dirty="0" smtClean="0"/>
              <a:t> ad </a:t>
            </a:r>
            <a:r>
              <a:rPr lang="en-US" sz="1600" dirty="0" err="1" smtClean="0"/>
              <a:t>meditandum</a:t>
            </a:r>
            <a:r>
              <a:rPr lang="en-US" sz="1600" dirty="0" smtClean="0"/>
              <a:t> … amen.</a:t>
            </a:r>
          </a:p>
          <a:p>
            <a:pPr marL="114300" indent="0">
              <a:buNone/>
            </a:pPr>
            <a:endParaRPr lang="en-US" sz="1600" i="1" dirty="0" smtClean="0"/>
          </a:p>
          <a:p>
            <a:pPr marL="114300" indent="0">
              <a:buNone/>
            </a:pPr>
            <a:r>
              <a:rPr lang="en-US" sz="1600" i="1" dirty="0" smtClean="0"/>
              <a:t>Oh God, the Light of the World, Father of Immense Eternity, Giver of all Wisdom and Knowledge, and of all Spiritual Grace … Stretch forth thy Hand, and touch my Mouth, and make my Tongue as a sharp sword; to </a:t>
            </a:r>
            <a:r>
              <a:rPr lang="en-US" sz="1600" i="1" dirty="0" err="1" smtClean="0"/>
              <a:t>shew</a:t>
            </a:r>
            <a:r>
              <a:rPr lang="en-US" sz="1600" i="1" dirty="0" smtClean="0"/>
              <a:t> forth these words with Eloquence; Make my Tongue as an Arrow elected to declare thy Wonders, and to pronounce them memorably: Send forth thy holy Spirit, O Lord, into my Heart and Soul, to understand and retain them, and to meditate on them in my Conscience.</a:t>
            </a:r>
            <a:r>
              <a:rPr lang="en-US" sz="1600" dirty="0" smtClean="0"/>
              <a:t>  </a:t>
            </a:r>
          </a:p>
          <a:p>
            <a:pPr marL="114300" indent="0">
              <a:buNone/>
            </a:pPr>
            <a:r>
              <a:rPr lang="en-US" sz="1600" dirty="0" smtClean="0"/>
              <a:t>					(trans. Robert Turner, 1657)</a:t>
            </a:r>
          </a:p>
          <a:p>
            <a:pPr marL="114300" indent="0">
              <a:buNone/>
            </a:pPr>
            <a:endParaRPr lang="en-US" sz="1600" dirty="0"/>
          </a:p>
        </p:txBody>
      </p:sp>
    </p:spTree>
    <p:extLst>
      <p:ext uri="{BB962C8B-B14F-4D97-AF65-F5344CB8AC3E}">
        <p14:creationId xmlns:p14="http://schemas.microsoft.com/office/powerpoint/2010/main" val="3885317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Ars</a:t>
            </a:r>
            <a:r>
              <a:rPr lang="en-US" i="1" dirty="0" smtClean="0"/>
              <a:t> </a:t>
            </a:r>
            <a:r>
              <a:rPr lang="en-US" i="1" dirty="0" err="1" smtClean="0"/>
              <a:t>notoria</a:t>
            </a:r>
            <a:r>
              <a:rPr lang="en-US" dirty="0" smtClean="0"/>
              <a:t> – two general points</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Underlying </a:t>
            </a:r>
            <a:r>
              <a:rPr lang="en-US" dirty="0"/>
              <a:t>the ritual is a narrative that places the ritual operator within a tradition: liturgical performance is always about participation in </a:t>
            </a:r>
            <a:r>
              <a:rPr lang="en-US" i="1" dirty="0"/>
              <a:t>sacred history</a:t>
            </a:r>
            <a:r>
              <a:rPr lang="en-US" dirty="0"/>
              <a:t>.  The text comes into being as the result of a kind of </a:t>
            </a:r>
            <a:r>
              <a:rPr lang="en-US" i="1" dirty="0"/>
              <a:t>covenant</a:t>
            </a:r>
            <a:r>
              <a:rPr lang="en-US" dirty="0"/>
              <a:t>, symbolized by the sacred tablets and the divine promise of wisdom.</a:t>
            </a:r>
          </a:p>
          <a:p>
            <a:r>
              <a:rPr lang="en-US" dirty="0" smtClean="0"/>
              <a:t>The </a:t>
            </a:r>
            <a:r>
              <a:rPr lang="en-US" dirty="0"/>
              <a:t>ritual </a:t>
            </a:r>
            <a:r>
              <a:rPr lang="en-US" dirty="0" smtClean="0"/>
              <a:t>is </a:t>
            </a:r>
            <a:r>
              <a:rPr lang="en-US" dirty="0"/>
              <a:t>complexly recursive: liturgical performance is always about </a:t>
            </a:r>
            <a:r>
              <a:rPr lang="en-US" i="1" dirty="0"/>
              <a:t>habitus</a:t>
            </a:r>
            <a:r>
              <a:rPr lang="en-US" dirty="0"/>
              <a:t>, a liturgical “round” or </a:t>
            </a:r>
            <a:r>
              <a:rPr lang="en-US" i="1" dirty="0"/>
              <a:t>opus </a:t>
            </a:r>
            <a:r>
              <a:rPr lang="en-US" dirty="0"/>
              <a:t>whose continuing performance creates and maintains a discursive and embodied sacred space: here a space both connected to the larger discursive space of the liturgy (via </a:t>
            </a:r>
            <a:r>
              <a:rPr lang="en-US" i="1" dirty="0" err="1"/>
              <a:t>Ars</a:t>
            </a:r>
            <a:r>
              <a:rPr lang="en-US" i="1" dirty="0"/>
              <a:t> </a:t>
            </a:r>
            <a:r>
              <a:rPr lang="en-US" i="1" dirty="0" err="1"/>
              <a:t>notoria</a:t>
            </a:r>
            <a:r>
              <a:rPr lang="en-US" dirty="0" err="1"/>
              <a:t>’s</a:t>
            </a:r>
            <a:r>
              <a:rPr lang="en-US" dirty="0"/>
              <a:t> use of standard liturgical prayers) and radically distinct from it (via the prayers written in unknown tongues and the secrecy surrounding the ritual performance).</a:t>
            </a:r>
          </a:p>
        </p:txBody>
      </p:sp>
    </p:spTree>
    <p:extLst>
      <p:ext uri="{BB962C8B-B14F-4D97-AF65-F5344CB8AC3E}">
        <p14:creationId xmlns:p14="http://schemas.microsoft.com/office/powerpoint/2010/main" val="889456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Ars</a:t>
            </a:r>
            <a:r>
              <a:rPr lang="en-US" i="1" dirty="0" smtClean="0"/>
              <a:t> </a:t>
            </a:r>
            <a:r>
              <a:rPr lang="en-US" i="1" dirty="0" err="1" smtClean="0"/>
              <a:t>notoria</a:t>
            </a:r>
            <a:r>
              <a:rPr lang="en-US" dirty="0" smtClean="0"/>
              <a:t> and its </a:t>
            </a:r>
            <a:br>
              <a:rPr lang="en-US" dirty="0" smtClean="0"/>
            </a:br>
            <a:r>
              <a:rPr lang="en-US" dirty="0" smtClean="0"/>
              <a:t>Sacramental Claim</a:t>
            </a:r>
            <a:endParaRPr lang="en-US" i="1" dirty="0"/>
          </a:p>
        </p:txBody>
      </p:sp>
      <p:sp>
        <p:nvSpPr>
          <p:cNvPr id="3" name="Content Placeholder 2"/>
          <p:cNvSpPr>
            <a:spLocks noGrp="1"/>
          </p:cNvSpPr>
          <p:nvPr>
            <p:ph idx="1"/>
          </p:nvPr>
        </p:nvSpPr>
        <p:spPr/>
        <p:txBody>
          <a:bodyPr>
            <a:normAutofit fontScale="70000" lnSpcReduction="20000"/>
          </a:bodyPr>
          <a:lstStyle/>
          <a:p>
            <a:pPr marL="114300" indent="0">
              <a:buNone/>
            </a:pPr>
            <a:endParaRPr lang="en-US" b="1" dirty="0" smtClean="0"/>
          </a:p>
          <a:p>
            <a:pPr marL="114300" indent="0">
              <a:buNone/>
            </a:pPr>
            <a:endParaRPr lang="en-US" b="1" dirty="0"/>
          </a:p>
          <a:p>
            <a:pPr marL="114300" indent="0">
              <a:buNone/>
            </a:pPr>
            <a:r>
              <a:rPr lang="en-US" b="1" dirty="0" smtClean="0"/>
              <a:t>The </a:t>
            </a:r>
            <a:r>
              <a:rPr lang="en-US" b="1" dirty="0"/>
              <a:t>Oration</a:t>
            </a:r>
            <a:r>
              <a:rPr lang="en-US" dirty="0"/>
              <a:t>. </a:t>
            </a:r>
            <a:r>
              <a:rPr lang="en-US" i="1" dirty="0" err="1"/>
              <a:t>Assaylemath</a:t>
            </a:r>
            <a:r>
              <a:rPr lang="en-US" i="1" dirty="0"/>
              <a:t>, Assay, </a:t>
            </a:r>
            <a:r>
              <a:rPr lang="en-US" i="1" dirty="0" err="1"/>
              <a:t>Lemeth</a:t>
            </a:r>
            <a:r>
              <a:rPr lang="en-US" i="1" dirty="0"/>
              <a:t>, </a:t>
            </a:r>
            <a:r>
              <a:rPr lang="en-US" i="1" dirty="0" err="1"/>
              <a:t>Azzabue</a:t>
            </a:r>
            <a:r>
              <a:rPr lang="en-US" dirty="0"/>
              <a:t> …</a:t>
            </a:r>
            <a:r>
              <a:rPr lang="en-US" i="1" dirty="0"/>
              <a:t> </a:t>
            </a:r>
            <a:r>
              <a:rPr lang="en-US" i="1" dirty="0" err="1" smtClean="0"/>
              <a:t>Azzaylemath</a:t>
            </a:r>
            <a:r>
              <a:rPr lang="en-US" i="1" dirty="0"/>
              <a:t>, </a:t>
            </a:r>
            <a:r>
              <a:rPr lang="en-US" i="1" dirty="0" err="1"/>
              <a:t>Lemath</a:t>
            </a:r>
            <a:r>
              <a:rPr lang="en-US" i="1" dirty="0"/>
              <a:t>, </a:t>
            </a:r>
            <a:r>
              <a:rPr lang="en-US" i="1" dirty="0" err="1"/>
              <a:t>Azacgessenio</a:t>
            </a:r>
            <a:r>
              <a:rPr lang="en-US" i="1" dirty="0"/>
              <a:t> … </a:t>
            </a:r>
            <a:r>
              <a:rPr lang="en-US" i="1" dirty="0" err="1"/>
              <a:t>Lemath</a:t>
            </a:r>
            <a:r>
              <a:rPr lang="en-US" i="1" dirty="0"/>
              <a:t>, </a:t>
            </a:r>
            <a:r>
              <a:rPr lang="en-US" i="1" dirty="0" err="1"/>
              <a:t>Sebanche</a:t>
            </a:r>
            <a:r>
              <a:rPr lang="en-US" i="1" dirty="0"/>
              <a:t>, </a:t>
            </a:r>
            <a:r>
              <a:rPr lang="en-US" i="1" dirty="0" err="1"/>
              <a:t>Ellithy</a:t>
            </a:r>
            <a:r>
              <a:rPr lang="en-US" i="1" dirty="0"/>
              <a:t>, </a:t>
            </a:r>
            <a:r>
              <a:rPr lang="en-US" i="1" dirty="0" err="1"/>
              <a:t>Aygezo</a:t>
            </a:r>
            <a:r>
              <a:rPr lang="en-US" dirty="0"/>
              <a:t>.</a:t>
            </a:r>
          </a:p>
          <a:p>
            <a:pPr marL="114300" indent="0">
              <a:buNone/>
            </a:pPr>
            <a:endParaRPr lang="en-US" b="1" dirty="0" smtClean="0"/>
          </a:p>
          <a:p>
            <a:pPr marL="114300" indent="0">
              <a:buNone/>
            </a:pPr>
            <a:r>
              <a:rPr lang="en-US" b="1" dirty="0" smtClean="0"/>
              <a:t>This </a:t>
            </a:r>
            <a:r>
              <a:rPr lang="en-US" b="1" dirty="0"/>
              <a:t>Oration hath no Exposition in the </a:t>
            </a:r>
            <a:r>
              <a:rPr lang="en-US" b="1" dirty="0" err="1"/>
              <a:t>Latine</a:t>
            </a:r>
            <a:r>
              <a:rPr lang="en-US" dirty="0"/>
              <a:t>. This is a holy Prayer, without danger of any sin, which Solomon </a:t>
            </a:r>
            <a:r>
              <a:rPr lang="en-US" dirty="0" err="1"/>
              <a:t>saith</a:t>
            </a:r>
            <a:r>
              <a:rPr lang="en-US" dirty="0"/>
              <a:t>, is inexplicable be humane sense. And he </a:t>
            </a:r>
            <a:r>
              <a:rPr lang="en-US" dirty="0" err="1"/>
              <a:t>addeth</a:t>
            </a:r>
            <a:r>
              <a:rPr lang="en-US" dirty="0"/>
              <a:t>, and </a:t>
            </a:r>
            <a:r>
              <a:rPr lang="en-US" dirty="0" err="1"/>
              <a:t>saith</a:t>
            </a:r>
            <a:r>
              <a:rPr lang="en-US" dirty="0"/>
              <a:t>, That the Explication thereof is more </a:t>
            </a:r>
            <a:r>
              <a:rPr lang="en-US" dirty="0" err="1"/>
              <a:t>prolixious</a:t>
            </a:r>
            <a:r>
              <a:rPr lang="en-US" dirty="0"/>
              <a:t>, than can be considered of or apprehended by man … Therefore he </a:t>
            </a:r>
            <a:r>
              <a:rPr lang="en-US" dirty="0" err="1"/>
              <a:t>leaveth</a:t>
            </a:r>
            <a:r>
              <a:rPr lang="en-US" dirty="0"/>
              <a:t> this Oration without any Exposition, because no man could attain to the perfection thereof: and it was left so Spiritual, because the Angel that declared it to Solomon, laid an inexcusable prohibition upon it, saying, See that thou do not presume to give to any other, nor to expound any thing out of this Oration … For it is a holy and Sacramental Mystery, that by expressing the words thereof, God </a:t>
            </a:r>
            <a:r>
              <a:rPr lang="en-US" dirty="0" err="1"/>
              <a:t>heareth</a:t>
            </a:r>
            <a:r>
              <a:rPr lang="en-US" dirty="0"/>
              <a:t> thy Prayer, and </a:t>
            </a:r>
            <a:r>
              <a:rPr lang="en-US" dirty="0" err="1"/>
              <a:t>increaseth</a:t>
            </a:r>
            <a:r>
              <a:rPr lang="en-US" dirty="0"/>
              <a:t> thy Memory, Understanding, Eloquence, and </a:t>
            </a:r>
            <a:r>
              <a:rPr lang="en-US" dirty="0" err="1"/>
              <a:t>establisheth</a:t>
            </a:r>
            <a:r>
              <a:rPr lang="en-US" dirty="0"/>
              <a:t> them all in thee. … thereby thy study shall suddenly be increased, and made clear, without any ambiguity, beyond the apprehension of humane Reason.</a:t>
            </a:r>
          </a:p>
          <a:p>
            <a:pPr marL="114300" indent="0">
              <a:buNone/>
            </a:pPr>
            <a:endParaRPr lang="en-US" dirty="0"/>
          </a:p>
        </p:txBody>
      </p:sp>
    </p:spTree>
    <p:extLst>
      <p:ext uri="{BB962C8B-B14F-4D97-AF65-F5344CB8AC3E}">
        <p14:creationId xmlns:p14="http://schemas.microsoft.com/office/powerpoint/2010/main" val="1903137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Ars</a:t>
            </a:r>
            <a:r>
              <a:rPr lang="en-US" dirty="0" smtClean="0"/>
              <a:t> </a:t>
            </a:r>
            <a:r>
              <a:rPr lang="en-US" dirty="0" err="1" smtClean="0"/>
              <a:t>notoria</a:t>
            </a:r>
            <a:r>
              <a:rPr lang="en-US" dirty="0" smtClean="0"/>
              <a:t> and Book of Flowers</a:t>
            </a:r>
            <a:endParaRPr lang="en-US" dirty="0"/>
          </a:p>
        </p:txBody>
      </p:sp>
      <p:sp>
        <p:nvSpPr>
          <p:cNvPr id="3" name="Text Placeholder 2"/>
          <p:cNvSpPr>
            <a:spLocks noGrp="1"/>
          </p:cNvSpPr>
          <p:nvPr>
            <p:ph type="body" idx="1"/>
          </p:nvPr>
        </p:nvSpPr>
        <p:spPr/>
        <p:txBody>
          <a:bodyPr/>
          <a:lstStyle/>
          <a:p>
            <a:r>
              <a:rPr lang="en-US" dirty="0" smtClean="0"/>
              <a:t>John absorbs prayer titles from </a:t>
            </a:r>
            <a:r>
              <a:rPr lang="en-US" i="1" dirty="0" err="1" smtClean="0"/>
              <a:t>Ars</a:t>
            </a:r>
            <a:r>
              <a:rPr lang="en-US" i="1" dirty="0" smtClean="0"/>
              <a:t> </a:t>
            </a:r>
            <a:r>
              <a:rPr lang="en-US" i="1" dirty="0" err="1" smtClean="0"/>
              <a:t>notoria</a:t>
            </a:r>
            <a:endParaRPr lang="en-US" dirty="0"/>
          </a:p>
        </p:txBody>
      </p:sp>
      <p:sp>
        <p:nvSpPr>
          <p:cNvPr id="4" name="Content Placeholder 3"/>
          <p:cNvSpPr>
            <a:spLocks noGrp="1"/>
          </p:cNvSpPr>
          <p:nvPr>
            <p:ph sz="half" idx="2"/>
          </p:nvPr>
        </p:nvSpPr>
        <p:spPr/>
        <p:txBody>
          <a:bodyPr>
            <a:normAutofit fontScale="77500" lnSpcReduction="20000"/>
          </a:bodyPr>
          <a:lstStyle/>
          <a:p>
            <a:pPr marL="114300" indent="0">
              <a:buNone/>
            </a:pPr>
            <a:r>
              <a:rPr lang="en-US" dirty="0"/>
              <a:t>Prayer 17, for Understanding and </a:t>
            </a:r>
            <a:r>
              <a:rPr lang="en-US" dirty="0" smtClean="0"/>
              <a:t>Prudence: “O </a:t>
            </a:r>
            <a:r>
              <a:rPr lang="en-US" i="1" dirty="0"/>
              <a:t>lumen</a:t>
            </a:r>
            <a:r>
              <a:rPr lang="en-US" dirty="0"/>
              <a:t> </a:t>
            </a:r>
            <a:r>
              <a:rPr lang="en-US" dirty="0" err="1"/>
              <a:t>clarissimum</a:t>
            </a:r>
            <a:r>
              <a:rPr lang="en-US" dirty="0"/>
              <a:t> ... </a:t>
            </a:r>
            <a:r>
              <a:rPr lang="en-US" dirty="0" err="1"/>
              <a:t>omnium</a:t>
            </a:r>
            <a:r>
              <a:rPr lang="en-US" dirty="0"/>
              <a:t> </a:t>
            </a:r>
            <a:r>
              <a:rPr lang="en-US" dirty="0" err="1"/>
              <a:t>fidelium</a:t>
            </a:r>
            <a:r>
              <a:rPr lang="en-US" dirty="0"/>
              <a:t> </a:t>
            </a:r>
            <a:r>
              <a:rPr lang="en-US" i="1" dirty="0" err="1"/>
              <a:t>animarum</a:t>
            </a:r>
            <a:r>
              <a:rPr lang="en-US" dirty="0"/>
              <a:t>; O </a:t>
            </a:r>
            <a:r>
              <a:rPr lang="en-US" dirty="0" err="1"/>
              <a:t>subtilitatis</a:t>
            </a:r>
            <a:r>
              <a:rPr lang="en-US" dirty="0"/>
              <a:t> </a:t>
            </a:r>
            <a:r>
              <a:rPr lang="en-US" i="1" dirty="0" err="1"/>
              <a:t>ingenium</a:t>
            </a:r>
            <a:r>
              <a:rPr lang="en-US" dirty="0"/>
              <a:t> ... O </a:t>
            </a:r>
            <a:r>
              <a:rPr lang="en-US" i="1" dirty="0" err="1"/>
              <a:t>felicitatis</a:t>
            </a:r>
            <a:r>
              <a:rPr lang="en-US" dirty="0"/>
              <a:t> </a:t>
            </a:r>
            <a:r>
              <a:rPr lang="en-US" dirty="0" err="1"/>
              <a:t>intellectus</a:t>
            </a:r>
            <a:r>
              <a:rPr lang="en-US" dirty="0"/>
              <a:t> </a:t>
            </a:r>
            <a:r>
              <a:rPr lang="en-US" dirty="0" err="1"/>
              <a:t>celestium</a:t>
            </a:r>
            <a:r>
              <a:rPr lang="en-US" dirty="0"/>
              <a:t> </a:t>
            </a:r>
            <a:r>
              <a:rPr lang="en-US" dirty="0" err="1"/>
              <a:t>secretorum</a:t>
            </a:r>
            <a:r>
              <a:rPr lang="en-US" dirty="0"/>
              <a:t>” / “O most clear and inextinguishable light of all faithful souls! … O understanding of the felicity of celestial secrets</a:t>
            </a:r>
            <a:r>
              <a:rPr lang="en-US" dirty="0" smtClean="0"/>
              <a:t>!” </a:t>
            </a:r>
          </a:p>
          <a:p>
            <a:pPr marL="114300" indent="0">
              <a:buNone/>
            </a:pPr>
            <a:r>
              <a:rPr lang="en-US" dirty="0" smtClean="0"/>
              <a:t>Compare</a:t>
            </a:r>
            <a:r>
              <a:rPr lang="en-US" dirty="0"/>
              <a:t>: </a:t>
            </a:r>
            <a:r>
              <a:rPr lang="en-US" i="1" dirty="0" err="1"/>
              <a:t>Ars</a:t>
            </a:r>
            <a:r>
              <a:rPr lang="en-US" i="1" dirty="0"/>
              <a:t> </a:t>
            </a:r>
            <a:r>
              <a:rPr lang="en-US" i="1" dirty="0" err="1"/>
              <a:t>notoria</a:t>
            </a:r>
            <a:r>
              <a:rPr lang="en-US" dirty="0"/>
              <a:t> prayer “</a:t>
            </a:r>
            <a:r>
              <a:rPr lang="en-US" dirty="0" err="1"/>
              <a:t>Assaylemaht</a:t>
            </a:r>
            <a:r>
              <a:rPr lang="en-US" dirty="0"/>
              <a:t>,” which has two Latin titles, </a:t>
            </a:r>
            <a:r>
              <a:rPr lang="en-US" i="1" dirty="0" err="1"/>
              <a:t>Felicitas</a:t>
            </a:r>
            <a:r>
              <a:rPr lang="en-US" i="1" dirty="0"/>
              <a:t> </a:t>
            </a:r>
            <a:r>
              <a:rPr lang="en-US" i="1" dirty="0" err="1"/>
              <a:t>ingenii</a:t>
            </a:r>
            <a:r>
              <a:rPr lang="en-US" dirty="0"/>
              <a:t> and </a:t>
            </a:r>
            <a:r>
              <a:rPr lang="en-US" i="1" dirty="0"/>
              <a:t>Lumen anime</a:t>
            </a:r>
            <a:r>
              <a:rPr lang="en-US" dirty="0"/>
              <a:t>.</a:t>
            </a:r>
          </a:p>
        </p:txBody>
      </p:sp>
      <p:sp>
        <p:nvSpPr>
          <p:cNvPr id="5" name="Text Placeholder 4"/>
          <p:cNvSpPr>
            <a:spLocks noGrp="1"/>
          </p:cNvSpPr>
          <p:nvPr>
            <p:ph type="body" sz="quarter" idx="3"/>
          </p:nvPr>
        </p:nvSpPr>
        <p:spPr/>
        <p:txBody>
          <a:bodyPr/>
          <a:lstStyle/>
          <a:p>
            <a:r>
              <a:rPr lang="en-US" dirty="0" smtClean="0"/>
              <a:t>John rewrites angel names with lucid address to a distinct angelic order</a:t>
            </a:r>
            <a:endParaRPr lang="en-US" dirty="0"/>
          </a:p>
        </p:txBody>
      </p:sp>
      <p:sp>
        <p:nvSpPr>
          <p:cNvPr id="6" name="Content Placeholder 5"/>
          <p:cNvSpPr>
            <a:spLocks noGrp="1"/>
          </p:cNvSpPr>
          <p:nvPr>
            <p:ph sz="quarter" idx="4"/>
          </p:nvPr>
        </p:nvSpPr>
        <p:spPr>
          <a:xfrm>
            <a:off x="4645025" y="2438400"/>
            <a:ext cx="4041775" cy="4114800"/>
          </a:xfrm>
        </p:spPr>
        <p:txBody>
          <a:bodyPr>
            <a:normAutofit fontScale="77500" lnSpcReduction="20000"/>
          </a:bodyPr>
          <a:lstStyle/>
          <a:p>
            <a:pPr marL="114300" indent="0">
              <a:buNone/>
            </a:pPr>
            <a:endParaRPr lang="en-US" dirty="0"/>
          </a:p>
          <a:p>
            <a:pPr marL="114300" indent="0">
              <a:buNone/>
            </a:pPr>
            <a:r>
              <a:rPr lang="en-US" dirty="0" smtClean="0"/>
              <a:t>Prayer 23, for Rhetoric: Thrones </a:t>
            </a:r>
            <a:r>
              <a:rPr lang="en-US" dirty="0"/>
              <a:t>of fear, Thrones of justice, Thrones of peace, Thrones of </a:t>
            </a:r>
            <a:r>
              <a:rPr lang="en-US" dirty="0" err="1"/>
              <a:t>judgement</a:t>
            </a:r>
            <a:r>
              <a:rPr lang="en-US" dirty="0"/>
              <a:t>, Thrones of mercy, Thrones of counsel, Thrones of truth, Thrones of balance, Thrones of equity, Thrones of knowledge, Thrones of execution, Thrones of concord, Thrones of temperance, Thrones of magnitude, Thrones of pity, Thrones of beauty, Thrones of ornament, Thrones of lucidity, discreet Thrones, wise Thrones, doctor Thrones, master Thrones, advocate Thrones.</a:t>
            </a:r>
          </a:p>
        </p:txBody>
      </p:sp>
    </p:spTree>
    <p:extLst>
      <p:ext uri="{BB962C8B-B14F-4D97-AF65-F5344CB8AC3E}">
        <p14:creationId xmlns:p14="http://schemas.microsoft.com/office/powerpoint/2010/main" val="3971193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John on the Figures and the Sign of the Cross – a “sacramental” not a “sacrament”</a:t>
            </a:r>
            <a:endParaRPr lang="en-US" sz="2400"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dirty="0"/>
              <a:t>Note that in any figure in this art, anything that is there beyond the sign of the cross … is to be understood as circumstantial to the figure and not as the figure itself. Only the sign of the cross … is to be understood as the figure ….  And if you find some figure in which the sign of the cross is not expressed … it is nevertheless always to be mystically supplied. And such figures are not properly called figures but rather ‘manifest circumstances of the hidden sign of the cross which is understood in them.’  And it is hidden in them in order to demonstrate that in that which pertains to the efficacious property of those figures –the sign of the cross – it is not spiritually possible for it to be enclosed in the boundaries of human sense and understanding.</a:t>
            </a:r>
          </a:p>
        </p:txBody>
      </p:sp>
    </p:spTree>
    <p:extLst>
      <p:ext uri="{BB962C8B-B14F-4D97-AF65-F5344CB8AC3E}">
        <p14:creationId xmlns:p14="http://schemas.microsoft.com/office/powerpoint/2010/main" val="262019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14300" indent="0">
              <a:buNone/>
            </a:pPr>
            <a:endParaRPr lang="en-US" dirty="0"/>
          </a:p>
        </p:txBody>
      </p:sp>
      <p:sp>
        <p:nvSpPr>
          <p:cNvPr id="6" name="Text Placeholder 5"/>
          <p:cNvSpPr>
            <a:spLocks noGrp="1"/>
          </p:cNvSpPr>
          <p:nvPr>
            <p:ph type="body" sz="half" idx="2"/>
          </p:nvPr>
        </p:nvSpPr>
        <p:spPr>
          <a:xfrm>
            <a:off x="685800" y="1676400"/>
            <a:ext cx="2514600" cy="3276600"/>
          </a:xfrm>
        </p:spPr>
        <p:txBody>
          <a:bodyPr>
            <a:normAutofit fontScale="85000" lnSpcReduction="20000"/>
          </a:bodyPr>
          <a:lstStyle/>
          <a:p>
            <a:r>
              <a:rPr lang="en-US" dirty="0" smtClean="0"/>
              <a:t>Maria: mater </a:t>
            </a:r>
            <a:r>
              <a:rPr lang="en-US" dirty="0" err="1"/>
              <a:t>misericordie</a:t>
            </a:r>
            <a:r>
              <a:rPr lang="en-US" dirty="0"/>
              <a:t>  </a:t>
            </a:r>
            <a:r>
              <a:rPr lang="en-US" dirty="0" err="1"/>
              <a:t>Jhesu</a:t>
            </a:r>
            <a:r>
              <a:rPr lang="en-US" dirty="0"/>
              <a:t> Christi </a:t>
            </a:r>
            <a:endParaRPr lang="en-US" dirty="0" smtClean="0"/>
          </a:p>
          <a:p>
            <a:endParaRPr lang="en-US" dirty="0"/>
          </a:p>
          <a:p>
            <a:r>
              <a:rPr lang="en-US" dirty="0"/>
              <a:t>aula </a:t>
            </a:r>
            <a:r>
              <a:rPr lang="en-US" dirty="0" err="1"/>
              <a:t>altissimi</a:t>
            </a:r>
            <a:r>
              <a:rPr lang="en-US" dirty="0"/>
              <a:t>  </a:t>
            </a:r>
            <a:r>
              <a:rPr lang="en-US" dirty="0" err="1"/>
              <a:t>Jhesu</a:t>
            </a:r>
            <a:r>
              <a:rPr lang="en-US" dirty="0"/>
              <a:t> Christi </a:t>
            </a:r>
          </a:p>
          <a:p>
            <a:r>
              <a:rPr lang="en-US" dirty="0" err="1"/>
              <a:t>regina</a:t>
            </a:r>
            <a:r>
              <a:rPr lang="en-US" dirty="0"/>
              <a:t> </a:t>
            </a:r>
            <a:r>
              <a:rPr lang="en-US" dirty="0" err="1"/>
              <a:t>reginarum</a:t>
            </a:r>
            <a:r>
              <a:rPr lang="en-US" dirty="0"/>
              <a:t> </a:t>
            </a:r>
            <a:r>
              <a:rPr lang="en-US" dirty="0" err="1"/>
              <a:t>Jhesu</a:t>
            </a:r>
            <a:r>
              <a:rPr lang="en-US" dirty="0"/>
              <a:t> Christi</a:t>
            </a:r>
          </a:p>
          <a:p>
            <a:endParaRPr lang="en-US" dirty="0" smtClean="0"/>
          </a:p>
          <a:p>
            <a:r>
              <a:rPr lang="en-US" dirty="0" err="1" smtClean="0"/>
              <a:t>Iusticia</a:t>
            </a:r>
            <a:r>
              <a:rPr lang="en-US" dirty="0" smtClean="0"/>
              <a:t> </a:t>
            </a:r>
            <a:r>
              <a:rPr lang="en-US" dirty="0" err="1"/>
              <a:t>iustorum</a:t>
            </a:r>
            <a:r>
              <a:rPr lang="en-US" dirty="0"/>
              <a:t> </a:t>
            </a:r>
            <a:r>
              <a:rPr lang="en-US" dirty="0" err="1"/>
              <a:t>Jhesu</a:t>
            </a:r>
            <a:r>
              <a:rPr lang="en-US" dirty="0"/>
              <a:t> Christi</a:t>
            </a:r>
          </a:p>
          <a:p>
            <a:endParaRPr lang="en-US" dirty="0" smtClean="0"/>
          </a:p>
          <a:p>
            <a:r>
              <a:rPr lang="en-US" dirty="0" err="1" smtClean="0"/>
              <a:t>altitudo</a:t>
            </a:r>
            <a:r>
              <a:rPr lang="en-US" dirty="0" smtClean="0"/>
              <a:t> </a:t>
            </a:r>
            <a:r>
              <a:rPr lang="en-US" dirty="0" err="1"/>
              <a:t>angelorum</a:t>
            </a:r>
            <a:r>
              <a:rPr lang="en-US" dirty="0"/>
              <a:t> </a:t>
            </a:r>
            <a:r>
              <a:rPr lang="en-US" dirty="0" err="1"/>
              <a:t>Jhesu</a:t>
            </a:r>
            <a:r>
              <a:rPr lang="en-US" dirty="0"/>
              <a:t> </a:t>
            </a:r>
            <a:r>
              <a:rPr lang="en-US" dirty="0" smtClean="0"/>
              <a:t>Christi</a:t>
            </a:r>
            <a:endParaRPr lang="en-US" dirty="0"/>
          </a:p>
          <a:p>
            <a:endParaRPr lang="en-US" dirty="0" smtClean="0"/>
          </a:p>
          <a:p>
            <a:r>
              <a:rPr lang="en-US" dirty="0" err="1" smtClean="0"/>
              <a:t>Amica</a:t>
            </a:r>
            <a:r>
              <a:rPr lang="en-US" dirty="0" smtClean="0"/>
              <a:t>:  </a:t>
            </a:r>
            <a:r>
              <a:rPr lang="en-US" dirty="0" err="1" smtClean="0"/>
              <a:t>auxilium</a:t>
            </a:r>
            <a:r>
              <a:rPr lang="en-US" dirty="0" smtClean="0"/>
              <a:t> </a:t>
            </a:r>
            <a:r>
              <a:rPr lang="en-US" dirty="0" err="1"/>
              <a:t>mei</a:t>
            </a:r>
            <a:r>
              <a:rPr lang="en-US" dirty="0"/>
              <a:t>, </a:t>
            </a:r>
            <a:r>
              <a:rPr lang="en-US" dirty="0" err="1"/>
              <a:t>Galfridi</a:t>
            </a:r>
            <a:r>
              <a:rPr lang="en-US" dirty="0"/>
              <a:t>, </a:t>
            </a:r>
            <a:r>
              <a:rPr lang="en-US" dirty="0" err="1"/>
              <a:t>illuminacio</a:t>
            </a:r>
            <a:r>
              <a:rPr lang="en-US" dirty="0"/>
              <a:t>, </a:t>
            </a:r>
            <a:r>
              <a:rPr lang="en-US" dirty="0" err="1"/>
              <a:t>consilium</a:t>
            </a:r>
            <a:r>
              <a:rPr lang="en-US" dirty="0"/>
              <a:t> </a:t>
            </a:r>
            <a:r>
              <a:rPr lang="en-US" dirty="0" err="1"/>
              <a:t>adiuuamen</a:t>
            </a:r>
            <a:r>
              <a:rPr lang="en-US" dirty="0"/>
              <a:t>: </a:t>
            </a:r>
            <a:endParaRPr lang="en-US" dirty="0" smtClean="0"/>
          </a:p>
          <a:p>
            <a:endParaRPr lang="en-US" dirty="0"/>
          </a:p>
          <a:p>
            <a:r>
              <a:rPr lang="en-US" dirty="0" smtClean="0"/>
              <a:t>miserere </a:t>
            </a:r>
            <a:r>
              <a:rPr lang="en-US" dirty="0" err="1"/>
              <a:t>mei</a:t>
            </a:r>
            <a:r>
              <a:rPr lang="en-US" dirty="0"/>
              <a:t>, </a:t>
            </a:r>
            <a:r>
              <a:rPr lang="en-US" dirty="0" err="1"/>
              <a:t>audi</a:t>
            </a:r>
            <a:r>
              <a:rPr lang="en-US" dirty="0"/>
              <a:t> me, </a:t>
            </a:r>
            <a:r>
              <a:rPr lang="en-US" dirty="0" err="1"/>
              <a:t>respice</a:t>
            </a:r>
            <a:r>
              <a:rPr lang="en-US" dirty="0"/>
              <a:t> me, </a:t>
            </a:r>
            <a:r>
              <a:rPr lang="en-US" dirty="0" err="1"/>
              <a:t>instrue</a:t>
            </a:r>
            <a:r>
              <a:rPr lang="en-US" dirty="0"/>
              <a:t> me, </a:t>
            </a:r>
            <a:r>
              <a:rPr lang="en-US" dirty="0" err="1"/>
              <a:t>adiuua</a:t>
            </a:r>
            <a:r>
              <a:rPr lang="en-US" dirty="0"/>
              <a:t> </a:t>
            </a:r>
            <a:r>
              <a:rPr lang="en-US" dirty="0" smtClean="0"/>
              <a:t>me</a:t>
            </a:r>
            <a:endParaRPr lang="en-US" dirty="0"/>
          </a:p>
        </p:txBody>
      </p:sp>
      <p:sp>
        <p:nvSpPr>
          <p:cNvPr id="4" name="Title 3"/>
          <p:cNvSpPr>
            <a:spLocks noGrp="1"/>
          </p:cNvSpPr>
          <p:nvPr>
            <p:ph type="title"/>
          </p:nvPr>
        </p:nvSpPr>
        <p:spPr>
          <a:xfrm>
            <a:off x="304800" y="304800"/>
            <a:ext cx="3810000" cy="1219200"/>
          </a:xfrm>
        </p:spPr>
        <p:txBody>
          <a:bodyPr>
            <a:normAutofit/>
          </a:bodyPr>
          <a:lstStyle/>
          <a:p>
            <a:r>
              <a:rPr lang="en-US" dirty="0" smtClean="0"/>
              <a:t>The Old Compilation Visionary Experiment Figure</a:t>
            </a:r>
            <a:endParaRPr lang="en-US" dirty="0"/>
          </a:p>
        </p:txBody>
      </p:sp>
      <p:pic>
        <p:nvPicPr>
          <p:cNvPr id="1026" name="Picture 2" descr="C:\Users\nwatson\Documents\Main Laptop Folder\My Documents\My Pictures\Bodley Liturg 160 JPEG files\arq0135-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089" y="152400"/>
            <a:ext cx="4617111" cy="6629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5334000"/>
            <a:ext cx="3657600" cy="954107"/>
          </a:xfrm>
          <a:prstGeom prst="rect">
            <a:avLst/>
          </a:prstGeom>
          <a:noFill/>
        </p:spPr>
        <p:txBody>
          <a:bodyPr wrap="square" rtlCol="0">
            <a:spAutoFit/>
          </a:bodyPr>
          <a:lstStyle/>
          <a:p>
            <a:r>
              <a:rPr lang="en-US" sz="1400" dirty="0" smtClean="0"/>
              <a:t>Prayer is acrostically presented, moving in and around pentagon towards </a:t>
            </a:r>
            <a:r>
              <a:rPr lang="en-US" sz="1400" dirty="0" err="1" smtClean="0"/>
              <a:t>Jhesu</a:t>
            </a:r>
            <a:r>
              <a:rPr lang="en-US" sz="1400" dirty="0" smtClean="0"/>
              <a:t> Christi.  Outside letters alternate: </a:t>
            </a:r>
          </a:p>
          <a:p>
            <a:r>
              <a:rPr lang="en-US" sz="1400" dirty="0" smtClean="0"/>
              <a:t>M – A – R – I – A and A – M – I – C – A.</a:t>
            </a:r>
            <a:endParaRPr lang="en-US" sz="1400" dirty="0"/>
          </a:p>
        </p:txBody>
      </p:sp>
    </p:spTree>
    <p:extLst>
      <p:ext uri="{BB962C8B-B14F-4D97-AF65-F5344CB8AC3E}">
        <p14:creationId xmlns:p14="http://schemas.microsoft.com/office/powerpoint/2010/main" val="1975500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Visualize the Figures</a:t>
            </a:r>
            <a:endParaRPr lang="en-US" dirty="0"/>
          </a:p>
        </p:txBody>
      </p:sp>
      <p:sp>
        <p:nvSpPr>
          <p:cNvPr id="3" name="Content Placeholder 2"/>
          <p:cNvSpPr>
            <a:spLocks noGrp="1"/>
          </p:cNvSpPr>
          <p:nvPr>
            <p:ph idx="1"/>
          </p:nvPr>
        </p:nvSpPr>
        <p:spPr/>
        <p:txBody>
          <a:bodyPr>
            <a:normAutofit fontScale="92500"/>
          </a:bodyPr>
          <a:lstStyle/>
          <a:p>
            <a:pPr marL="114300" indent="0">
              <a:buNone/>
            </a:pPr>
            <a:r>
              <a:rPr lang="en-US" b="1" dirty="0"/>
              <a:t>How the figures should be visualized in the mind</a:t>
            </a:r>
            <a:endParaRPr lang="en-US" dirty="0"/>
          </a:p>
          <a:p>
            <a:r>
              <a:rPr lang="en-US" dirty="0"/>
              <a:t>Visualizations in the style below are held in mind both very subtly and very passionately if it is possible to do this. They ought to be visualized as it were through a glass darkly by an operator internally and spiritually rapt into heaven, there to be imagined and seen after their form and the inspection of them. And these words which follow according to their properties ought to be visualized or premeditated by the operator, not expressed with the tongue but in the heart, on their appointed days and hours, just as often as you perform the visualizations.</a:t>
            </a:r>
          </a:p>
        </p:txBody>
      </p:sp>
    </p:spTree>
    <p:extLst>
      <p:ext uri="{BB962C8B-B14F-4D97-AF65-F5344CB8AC3E}">
        <p14:creationId xmlns:p14="http://schemas.microsoft.com/office/powerpoint/2010/main" val="3013126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366" b="8366"/>
          <a:stretch>
            <a:fillRect/>
          </a:stretch>
        </p:blipFill>
        <p:spPr>
          <a:xfrm>
            <a:off x="-914400" y="-156980"/>
            <a:ext cx="12305755" cy="6858000"/>
          </a:xfrm>
        </p:spPr>
      </p:pic>
      <p:sp>
        <p:nvSpPr>
          <p:cNvPr id="13" name="Text Placeholder 12"/>
          <p:cNvSpPr>
            <a:spLocks noGrp="1"/>
          </p:cNvSpPr>
          <p:nvPr>
            <p:ph type="body" sz="half" idx="2"/>
          </p:nvPr>
        </p:nvSpPr>
        <p:spPr/>
        <p:txBody>
          <a:bodyPr/>
          <a:lstStyle/>
          <a:p>
            <a:endParaRPr lang="en-US" dirty="0"/>
          </a:p>
        </p:txBody>
      </p:sp>
      <p:sp>
        <p:nvSpPr>
          <p:cNvPr id="12" name="Title 11"/>
          <p:cNvSpPr>
            <a:spLocks noGrp="1"/>
          </p:cNvSpPr>
          <p:nvPr>
            <p:ph type="title"/>
          </p:nvPr>
        </p:nvSpPr>
        <p:spPr/>
        <p:txBody>
          <a:bodyPr/>
          <a:lstStyle/>
          <a:p>
            <a:endParaRPr lang="en-US"/>
          </a:p>
        </p:txBody>
      </p:sp>
    </p:spTree>
    <p:extLst>
      <p:ext uri="{BB962C8B-B14F-4D97-AF65-F5344CB8AC3E}">
        <p14:creationId xmlns:p14="http://schemas.microsoft.com/office/powerpoint/2010/main" val="1947816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381000"/>
            <a:ext cx="4267200" cy="6248400"/>
          </a:xfrm>
        </p:spPr>
      </p:pic>
      <p:sp>
        <p:nvSpPr>
          <p:cNvPr id="3" name="Text Placeholder 2"/>
          <p:cNvSpPr>
            <a:spLocks noGrp="1"/>
          </p:cNvSpPr>
          <p:nvPr>
            <p:ph type="body" sz="half" idx="2"/>
          </p:nvPr>
        </p:nvSpPr>
        <p:spPr/>
        <p:txBody>
          <a:bodyPr/>
          <a:lstStyle/>
          <a:p>
            <a:r>
              <a:rPr lang="en-US" dirty="0" smtClean="0"/>
              <a:t>English translation of </a:t>
            </a:r>
            <a:r>
              <a:rPr lang="en-US" i="1" dirty="0" err="1" smtClean="0"/>
              <a:t>Ars</a:t>
            </a:r>
            <a:r>
              <a:rPr lang="en-US" i="1" dirty="0" smtClean="0"/>
              <a:t> </a:t>
            </a:r>
            <a:r>
              <a:rPr lang="en-US" i="1" dirty="0" err="1" smtClean="0"/>
              <a:t>notoria</a:t>
            </a:r>
            <a:r>
              <a:rPr lang="en-US" dirty="0" smtClean="0"/>
              <a:t>, printed 1657.  </a:t>
            </a:r>
          </a:p>
          <a:p>
            <a:r>
              <a:rPr lang="en-US" dirty="0" smtClean="0"/>
              <a:t>Probably based on the version in Agrippa’s </a:t>
            </a:r>
            <a:r>
              <a:rPr lang="en-US" i="1" dirty="0" smtClean="0"/>
              <a:t>Opera </a:t>
            </a:r>
            <a:r>
              <a:rPr lang="en-US" i="1" dirty="0" err="1" smtClean="0"/>
              <a:t>omnia</a:t>
            </a:r>
            <a:r>
              <a:rPr lang="en-US" dirty="0" smtClean="0"/>
              <a:t>.  </a:t>
            </a:r>
          </a:p>
          <a:p>
            <a:r>
              <a:rPr lang="en-US" dirty="0" smtClean="0"/>
              <a:t>Figures are not included in this version.</a:t>
            </a:r>
            <a:endParaRPr lang="en-US" dirty="0"/>
          </a:p>
        </p:txBody>
      </p:sp>
      <p:sp>
        <p:nvSpPr>
          <p:cNvPr id="4" name="Title 3"/>
          <p:cNvSpPr>
            <a:spLocks noGrp="1"/>
          </p:cNvSpPr>
          <p:nvPr>
            <p:ph type="title"/>
          </p:nvPr>
        </p:nvSpPr>
        <p:spPr/>
        <p:txBody>
          <a:bodyPr/>
          <a:lstStyle/>
          <a:p>
            <a:r>
              <a:rPr lang="en-US" dirty="0" smtClean="0"/>
              <a:t>Robert Turner’s </a:t>
            </a:r>
            <a:r>
              <a:rPr lang="en-US" i="1" dirty="0" err="1" smtClean="0"/>
              <a:t>Notory</a:t>
            </a:r>
            <a:r>
              <a:rPr lang="en-US" i="1" dirty="0" smtClean="0"/>
              <a:t> Art</a:t>
            </a:r>
            <a:endParaRPr lang="en-US" dirty="0"/>
          </a:p>
        </p:txBody>
      </p:sp>
    </p:spTree>
    <p:extLst>
      <p:ext uri="{BB962C8B-B14F-4D97-AF65-F5344CB8AC3E}">
        <p14:creationId xmlns:p14="http://schemas.microsoft.com/office/powerpoint/2010/main" val="2629933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366" b="8366"/>
          <a:stretch>
            <a:fillRect/>
          </a:stretch>
        </p:blipFill>
        <p:spPr>
          <a:xfrm>
            <a:off x="-914400" y="-156980"/>
            <a:ext cx="12305755" cy="6858000"/>
          </a:xfrm>
        </p:spPr>
      </p:pic>
      <p:sp>
        <p:nvSpPr>
          <p:cNvPr id="13" name="Text Placeholder 12"/>
          <p:cNvSpPr>
            <a:spLocks noGrp="1"/>
          </p:cNvSpPr>
          <p:nvPr>
            <p:ph type="body" sz="half" idx="2"/>
          </p:nvPr>
        </p:nvSpPr>
        <p:spPr/>
        <p:txBody>
          <a:bodyPr/>
          <a:lstStyle/>
          <a:p>
            <a:endParaRPr lang="en-US" dirty="0"/>
          </a:p>
        </p:txBody>
      </p:sp>
      <p:sp>
        <p:nvSpPr>
          <p:cNvPr id="12" name="Title 11"/>
          <p:cNvSpPr>
            <a:spLocks noGrp="1"/>
          </p:cNvSpPr>
          <p:nvPr>
            <p:ph type="title"/>
          </p:nvPr>
        </p:nvSpPr>
        <p:spPr/>
        <p:txBody>
          <a:bodyPr/>
          <a:lstStyle/>
          <a:p>
            <a:endParaRPr lang="en-US"/>
          </a:p>
        </p:txBody>
      </p:sp>
    </p:spTree>
    <p:extLst>
      <p:ext uri="{BB962C8B-B14F-4D97-AF65-F5344CB8AC3E}">
        <p14:creationId xmlns:p14="http://schemas.microsoft.com/office/powerpoint/2010/main" val="3534560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of </a:t>
            </a:r>
            <a:r>
              <a:rPr lang="en-US" dirty="0" err="1" smtClean="0"/>
              <a:t>Morigny</a:t>
            </a:r>
            <a:r>
              <a:rPr lang="en-US" dirty="0" smtClean="0"/>
              <a:t> – A brief reconstructed biography</a:t>
            </a:r>
            <a:endParaRPr lang="en-US" dirty="0"/>
          </a:p>
        </p:txBody>
      </p:sp>
      <p:sp>
        <p:nvSpPr>
          <p:cNvPr id="3" name="Content Placeholder 2"/>
          <p:cNvSpPr>
            <a:spLocks noGrp="1"/>
          </p:cNvSpPr>
          <p:nvPr>
            <p:ph sz="half" idx="1"/>
          </p:nvPr>
        </p:nvSpPr>
        <p:spPr>
          <a:xfrm>
            <a:off x="426128" y="1719070"/>
            <a:ext cx="4038600" cy="4681729"/>
          </a:xfrm>
        </p:spPr>
        <p:txBody>
          <a:bodyPr>
            <a:normAutofit fontScale="55000" lnSpcReduction="20000"/>
          </a:bodyPr>
          <a:lstStyle/>
          <a:p>
            <a:pPr marL="114300" indent="0">
              <a:buNone/>
            </a:pPr>
            <a:r>
              <a:rPr lang="en-US" dirty="0" smtClean="0"/>
              <a:t>c. 1280: born in </a:t>
            </a:r>
            <a:r>
              <a:rPr lang="en-US" dirty="0" err="1" smtClean="0"/>
              <a:t>Autruy</a:t>
            </a:r>
            <a:endParaRPr lang="en-US" dirty="0"/>
          </a:p>
          <a:p>
            <a:pPr marL="114300" indent="0">
              <a:buNone/>
            </a:pPr>
            <a:r>
              <a:rPr lang="en-US" dirty="0" err="1" smtClean="0"/>
              <a:t>1290s</a:t>
            </a:r>
            <a:r>
              <a:rPr lang="en-US" dirty="0" smtClean="0"/>
              <a:t>, choirboy at Chartres</a:t>
            </a:r>
          </a:p>
          <a:p>
            <a:pPr marL="114300" indent="0">
              <a:buNone/>
            </a:pPr>
            <a:r>
              <a:rPr lang="en-US" dirty="0" smtClean="0"/>
              <a:t>c. 1297: becomes novice at </a:t>
            </a:r>
            <a:r>
              <a:rPr lang="en-US" dirty="0" err="1" smtClean="0"/>
              <a:t>Morigny</a:t>
            </a:r>
            <a:endParaRPr lang="en-US" dirty="0" smtClean="0"/>
          </a:p>
          <a:p>
            <a:pPr marL="114300" indent="0">
              <a:buNone/>
            </a:pPr>
            <a:r>
              <a:rPr lang="en-US" dirty="0" smtClean="0"/>
              <a:t>c. 1300-01: sent to Orleans to study law.  Encounters </a:t>
            </a:r>
            <a:r>
              <a:rPr lang="en-US" i="1" dirty="0" err="1" smtClean="0"/>
              <a:t>Ars</a:t>
            </a:r>
            <a:r>
              <a:rPr lang="en-US" i="1" dirty="0" smtClean="0"/>
              <a:t> </a:t>
            </a:r>
            <a:r>
              <a:rPr lang="en-US" i="1" dirty="0" err="1" smtClean="0"/>
              <a:t>notoria</a:t>
            </a:r>
            <a:r>
              <a:rPr lang="en-US" dirty="0" smtClean="0"/>
              <a:t>.  Works with it until 1304, also teaching his sister, Bridget, to use it.</a:t>
            </a:r>
          </a:p>
          <a:p>
            <a:pPr marL="114300" indent="0">
              <a:buNone/>
            </a:pPr>
            <a:r>
              <a:rPr lang="en-US" dirty="0" smtClean="0"/>
              <a:t>Writes </a:t>
            </a:r>
            <a:r>
              <a:rPr lang="en-US" i="1" dirty="0" smtClean="0"/>
              <a:t>Book of Flowers</a:t>
            </a:r>
            <a:r>
              <a:rPr lang="en-US" dirty="0" smtClean="0"/>
              <a:t> in its two versions, 1301-1315 (see right column).</a:t>
            </a:r>
          </a:p>
          <a:p>
            <a:pPr marL="114300" indent="0">
              <a:buNone/>
            </a:pPr>
            <a:r>
              <a:rPr lang="en-US" dirty="0" smtClean="0"/>
              <a:t>1315: Difficulty cause by ‘barking dogs’ at </a:t>
            </a:r>
            <a:r>
              <a:rPr lang="en-US" dirty="0" err="1" smtClean="0"/>
              <a:t>Sens</a:t>
            </a:r>
            <a:r>
              <a:rPr lang="en-US" dirty="0" smtClean="0"/>
              <a:t> (the archiepiscopal seat), in 1315, who criticize the work.</a:t>
            </a:r>
          </a:p>
          <a:p>
            <a:pPr marL="114300" indent="0">
              <a:buNone/>
            </a:pPr>
            <a:r>
              <a:rPr lang="en-US" dirty="0" smtClean="0"/>
              <a:t>1323: Book burned in Paris as a revival of the “accursed” </a:t>
            </a:r>
            <a:r>
              <a:rPr lang="en-US" i="1" dirty="0" err="1" smtClean="0"/>
              <a:t>Ars</a:t>
            </a:r>
            <a:r>
              <a:rPr lang="en-US" i="1" dirty="0" smtClean="0"/>
              <a:t> </a:t>
            </a:r>
            <a:r>
              <a:rPr lang="en-US" i="1" dirty="0" err="1" smtClean="0"/>
              <a:t>notoria</a:t>
            </a:r>
            <a:r>
              <a:rPr lang="en-US" i="1" dirty="0" smtClean="0"/>
              <a:t>.</a:t>
            </a:r>
          </a:p>
          <a:p>
            <a:pPr marL="114300" indent="0">
              <a:buNone/>
            </a:pPr>
            <a:endParaRPr lang="en-US" i="1" dirty="0"/>
          </a:p>
          <a:p>
            <a:pPr marL="114300" indent="0">
              <a:buNone/>
            </a:pPr>
            <a:endParaRPr lang="en-US" i="1" dirty="0" smtClean="0"/>
          </a:p>
          <a:p>
            <a:pPr marL="114300" indent="0">
              <a:buNone/>
            </a:pPr>
            <a:r>
              <a:rPr lang="en-US" dirty="0" smtClean="0"/>
              <a:t>Copies in circulation at least in France, Germany, Austria, England, Italy, Spain, and Hungary; </a:t>
            </a:r>
            <a:r>
              <a:rPr lang="en-US" dirty="0" err="1" smtClean="0"/>
              <a:t>MSS</a:t>
            </a:r>
            <a:r>
              <a:rPr lang="en-US" dirty="0" smtClean="0"/>
              <a:t> date range from 1375 to 1525.</a:t>
            </a:r>
            <a:endParaRPr lang="en-US" dirty="0"/>
          </a:p>
        </p:txBody>
      </p:sp>
      <p:sp>
        <p:nvSpPr>
          <p:cNvPr id="4" name="Content Placeholder 3"/>
          <p:cNvSpPr>
            <a:spLocks noGrp="1"/>
          </p:cNvSpPr>
          <p:nvPr>
            <p:ph sz="half" idx="2"/>
          </p:nvPr>
        </p:nvSpPr>
        <p:spPr>
          <a:xfrm>
            <a:off x="4648200" y="1719070"/>
            <a:ext cx="4495800" cy="4910330"/>
          </a:xfrm>
        </p:spPr>
        <p:txBody>
          <a:bodyPr>
            <a:normAutofit fontScale="55000" lnSpcReduction="20000"/>
          </a:bodyPr>
          <a:lstStyle/>
          <a:p>
            <a:pPr marL="114300" indent="0" algn="ctr">
              <a:buNone/>
            </a:pPr>
            <a:r>
              <a:rPr lang="en-US" b="1" dirty="0" smtClean="0"/>
              <a:t>The Book of Flowers of </a:t>
            </a:r>
          </a:p>
          <a:p>
            <a:pPr marL="114300" indent="0" algn="ctr">
              <a:buNone/>
            </a:pPr>
            <a:r>
              <a:rPr lang="en-US" b="1" dirty="0" smtClean="0"/>
              <a:t>Heavenly Teaching</a:t>
            </a:r>
          </a:p>
          <a:p>
            <a:pPr marL="114300" indent="0">
              <a:buNone/>
            </a:pPr>
            <a:endParaRPr lang="en-US" i="1" dirty="0"/>
          </a:p>
          <a:p>
            <a:pPr marL="114300" indent="0">
              <a:buNone/>
            </a:pPr>
            <a:r>
              <a:rPr lang="en-US" dirty="0" smtClean="0"/>
              <a:t>Book of Grace of Christ</a:t>
            </a:r>
            <a:r>
              <a:rPr lang="en-US" i="1" dirty="0" smtClean="0"/>
              <a:t> </a:t>
            </a:r>
            <a:r>
              <a:rPr lang="en-US" dirty="0" smtClean="0"/>
              <a:t>(or Seven Prayers):1301-04</a:t>
            </a:r>
          </a:p>
          <a:p>
            <a:pPr marL="114300" indent="0">
              <a:buNone/>
            </a:pPr>
            <a:r>
              <a:rPr lang="en-US" dirty="0" smtClean="0"/>
              <a:t>Thirty Prayers: 1304-07</a:t>
            </a:r>
          </a:p>
          <a:p>
            <a:pPr marL="114300" indent="0">
              <a:buNone/>
            </a:pPr>
            <a:r>
              <a:rPr lang="en-US" b="1" dirty="0" smtClean="0"/>
              <a:t>Book of Prayers </a:t>
            </a:r>
            <a:r>
              <a:rPr lang="en-US" dirty="0" smtClean="0"/>
              <a:t>(made up of the two earlier books, plus a “First Procedure”): 1304-08</a:t>
            </a:r>
          </a:p>
          <a:p>
            <a:pPr marL="114300" indent="0">
              <a:buNone/>
            </a:pPr>
            <a:r>
              <a:rPr lang="en-US" b="1" dirty="0" smtClean="0"/>
              <a:t>Book of Figures</a:t>
            </a:r>
            <a:r>
              <a:rPr lang="en-US" dirty="0" smtClean="0"/>
              <a:t>, 1308-11</a:t>
            </a:r>
          </a:p>
          <a:p>
            <a:pPr marL="114300" indent="0">
              <a:buNone/>
            </a:pPr>
            <a:r>
              <a:rPr lang="en-US" b="1" dirty="0" smtClean="0"/>
              <a:t>Book of Visions</a:t>
            </a:r>
            <a:r>
              <a:rPr lang="en-US" dirty="0" smtClean="0"/>
              <a:t>, 1310-11</a:t>
            </a:r>
          </a:p>
          <a:p>
            <a:pPr marL="114300" indent="0">
              <a:buNone/>
            </a:pPr>
            <a:r>
              <a:rPr lang="en-US" dirty="0" smtClean="0"/>
              <a:t>1311: completion of first version, the “Old Compilation”</a:t>
            </a:r>
          </a:p>
          <a:p>
            <a:pPr marL="114300" indent="0">
              <a:buNone/>
            </a:pPr>
            <a:endParaRPr lang="en-US" dirty="0" smtClean="0"/>
          </a:p>
          <a:p>
            <a:pPr marL="114300" indent="0">
              <a:buNone/>
            </a:pPr>
            <a:r>
              <a:rPr lang="en-US" b="1" dirty="0" smtClean="0"/>
              <a:t>Book of Figures </a:t>
            </a:r>
            <a:r>
              <a:rPr lang="en-US" dirty="0" smtClean="0"/>
              <a:t>(New Compilation), 1315</a:t>
            </a:r>
          </a:p>
          <a:p>
            <a:pPr marL="114300" indent="0">
              <a:buNone/>
            </a:pPr>
            <a:endParaRPr lang="en-US" dirty="0"/>
          </a:p>
          <a:p>
            <a:pPr marL="114300" indent="0">
              <a:buNone/>
            </a:pPr>
            <a:r>
              <a:rPr lang="en-US" dirty="0" smtClean="0"/>
              <a:t>Old Compilation: 1 MS; New Compilation: 12 </a:t>
            </a:r>
            <a:r>
              <a:rPr lang="en-US" dirty="0" err="1" smtClean="0"/>
              <a:t>MSS</a:t>
            </a:r>
            <a:r>
              <a:rPr lang="en-US" dirty="0" smtClean="0"/>
              <a:t>; “Third” Compilation: 6 </a:t>
            </a:r>
            <a:r>
              <a:rPr lang="en-US" dirty="0" err="1" smtClean="0"/>
              <a:t>MSS</a:t>
            </a:r>
            <a:endParaRPr lang="en-US" dirty="0" smtClean="0"/>
          </a:p>
        </p:txBody>
      </p:sp>
    </p:spTree>
    <p:extLst>
      <p:ext uri="{BB962C8B-B14F-4D97-AF65-F5344CB8AC3E}">
        <p14:creationId xmlns:p14="http://schemas.microsoft.com/office/powerpoint/2010/main" val="1361657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The clock tower, with surviving portion of abbey church behind.  </a:t>
            </a:r>
          </a:p>
          <a:p>
            <a:r>
              <a:rPr lang="en-US" dirty="0" smtClean="0"/>
              <a:t>Abbey founded in 1095; extensively rebuilt in late </a:t>
            </a:r>
            <a:r>
              <a:rPr lang="en-US" dirty="0" err="1" smtClean="0"/>
              <a:t>C13</a:t>
            </a:r>
            <a:r>
              <a:rPr lang="en-US" dirty="0" smtClean="0"/>
              <a:t>; partly destroyed in Hundred Years War.</a:t>
            </a:r>
            <a:endParaRPr lang="en-US" dirty="0"/>
          </a:p>
        </p:txBody>
      </p:sp>
      <p:sp>
        <p:nvSpPr>
          <p:cNvPr id="4" name="Title 3"/>
          <p:cNvSpPr>
            <a:spLocks noGrp="1"/>
          </p:cNvSpPr>
          <p:nvPr>
            <p:ph type="title"/>
          </p:nvPr>
        </p:nvSpPr>
        <p:spPr/>
        <p:txBody>
          <a:bodyPr/>
          <a:lstStyle/>
          <a:p>
            <a:r>
              <a:rPr lang="en-US" dirty="0" err="1" smtClean="0"/>
              <a:t>MoRigny</a:t>
            </a:r>
            <a:r>
              <a:rPr lang="en-US" dirty="0" smtClean="0"/>
              <a:t>, Abbey of the holy trinity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762000"/>
            <a:ext cx="3977640" cy="5303520"/>
          </a:xfrm>
        </p:spPr>
      </p:pic>
    </p:spTree>
    <p:extLst>
      <p:ext uri="{BB962C8B-B14F-4D97-AF65-F5344CB8AC3E}">
        <p14:creationId xmlns:p14="http://schemas.microsoft.com/office/powerpoint/2010/main" val="115790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300" indent="0">
              <a:buNone/>
            </a:pPr>
            <a:endParaRPr lang="en-US" dirty="0"/>
          </a:p>
        </p:txBody>
      </p:sp>
      <p:sp>
        <p:nvSpPr>
          <p:cNvPr id="3" name="Text Placeholder 2"/>
          <p:cNvSpPr>
            <a:spLocks noGrp="1"/>
          </p:cNvSpPr>
          <p:nvPr>
            <p:ph type="body" sz="half" idx="2"/>
          </p:nvPr>
        </p:nvSpPr>
        <p:spPr>
          <a:xfrm>
            <a:off x="762000" y="3048000"/>
            <a:ext cx="2374834" cy="1752600"/>
          </a:xfrm>
        </p:spPr>
        <p:txBody>
          <a:bodyPr>
            <a:normAutofit fontScale="85000" lnSpcReduction="20000"/>
          </a:bodyPr>
          <a:lstStyle/>
          <a:p>
            <a:r>
              <a:rPr lang="en-US" dirty="0"/>
              <a:t>Now this book, the </a:t>
            </a:r>
            <a:r>
              <a:rPr lang="en-US" dirty="0" err="1"/>
              <a:t>Ars</a:t>
            </a:r>
            <a:r>
              <a:rPr lang="en-US" dirty="0"/>
              <a:t> </a:t>
            </a:r>
            <a:r>
              <a:rPr lang="en-US" dirty="0" err="1"/>
              <a:t>Notoria</a:t>
            </a:r>
            <a:r>
              <a:rPr lang="en-US" dirty="0"/>
              <a:t>, at first glance … appeared to be holy and of all books the most beautiful and useful and even the most holy, because the writing in it has to be done in diverse </a:t>
            </a:r>
            <a:r>
              <a:rPr lang="en-US" dirty="0" err="1"/>
              <a:t>colours</a:t>
            </a:r>
            <a:r>
              <a:rPr lang="en-US" dirty="0"/>
              <a:t> and there are extremely beautiful figures in it </a:t>
            </a:r>
            <a:r>
              <a:rPr lang="en-US" dirty="0" err="1"/>
              <a:t>coloured</a:t>
            </a:r>
            <a:r>
              <a:rPr lang="en-US" dirty="0"/>
              <a:t> in diverse </a:t>
            </a:r>
            <a:r>
              <a:rPr lang="en-US" dirty="0" err="1" smtClean="0"/>
              <a:t>colours</a:t>
            </a:r>
            <a:r>
              <a:rPr lang="en-US" dirty="0" smtClean="0"/>
              <a:t> </a:t>
            </a:r>
          </a:p>
          <a:p>
            <a:r>
              <a:rPr lang="en-US" dirty="0" smtClean="0"/>
              <a:t>(John of </a:t>
            </a:r>
            <a:r>
              <a:rPr lang="en-US" dirty="0" err="1" smtClean="0"/>
              <a:t>Morigny</a:t>
            </a:r>
            <a:r>
              <a:rPr lang="en-US" dirty="0" smtClean="0"/>
              <a:t>)</a:t>
            </a:r>
            <a:endParaRPr lang="en-US" dirty="0"/>
          </a:p>
        </p:txBody>
      </p:sp>
      <p:sp>
        <p:nvSpPr>
          <p:cNvPr id="4" name="Title 3"/>
          <p:cNvSpPr>
            <a:spLocks noGrp="1"/>
          </p:cNvSpPr>
          <p:nvPr>
            <p:ph type="title"/>
          </p:nvPr>
        </p:nvSpPr>
        <p:spPr/>
        <p:txBody>
          <a:bodyPr>
            <a:normAutofit fontScale="90000"/>
          </a:bodyPr>
          <a:lstStyle/>
          <a:p>
            <a:r>
              <a:rPr lang="en-US" i="1" dirty="0" err="1" smtClean="0"/>
              <a:t>Ars</a:t>
            </a:r>
            <a:r>
              <a:rPr lang="en-US" i="1" dirty="0" smtClean="0"/>
              <a:t> </a:t>
            </a:r>
            <a:r>
              <a:rPr lang="en-US" i="1" dirty="0" err="1" smtClean="0"/>
              <a:t>notoria</a:t>
            </a:r>
            <a:r>
              <a:rPr lang="en-US" i="1" dirty="0" smtClean="0"/>
              <a:t> – the Third figure of Grammar</a:t>
            </a:r>
            <a:endParaRPr lang="en-US" i="1" dirty="0"/>
          </a:p>
        </p:txBody>
      </p:sp>
      <p:pic>
        <p:nvPicPr>
          <p:cNvPr id="3074" name="Picture 2" descr="C:\Users\nwatson\Documents\Main Laptop Folder\My Documents\My Pictures\Images Ars Notoria and Liber Visionum\F100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3371" y="76200"/>
            <a:ext cx="4469428" cy="667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7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of </a:t>
            </a:r>
            <a:r>
              <a:rPr lang="en-US" dirty="0" err="1" smtClean="0"/>
              <a:t>Morigny</a:t>
            </a:r>
            <a:r>
              <a:rPr lang="en-US" dirty="0" smtClean="0"/>
              <a:t> – A brief reconstructed biography</a:t>
            </a:r>
            <a:endParaRPr lang="en-US" dirty="0"/>
          </a:p>
        </p:txBody>
      </p:sp>
      <p:sp>
        <p:nvSpPr>
          <p:cNvPr id="3" name="Content Placeholder 2"/>
          <p:cNvSpPr>
            <a:spLocks noGrp="1"/>
          </p:cNvSpPr>
          <p:nvPr>
            <p:ph sz="half" idx="1"/>
          </p:nvPr>
        </p:nvSpPr>
        <p:spPr>
          <a:xfrm>
            <a:off x="426128" y="1719070"/>
            <a:ext cx="4038600" cy="4681729"/>
          </a:xfrm>
        </p:spPr>
        <p:txBody>
          <a:bodyPr>
            <a:normAutofit fontScale="55000" lnSpcReduction="20000"/>
          </a:bodyPr>
          <a:lstStyle/>
          <a:p>
            <a:pPr marL="114300" indent="0">
              <a:buNone/>
            </a:pPr>
            <a:r>
              <a:rPr lang="en-US" dirty="0" smtClean="0"/>
              <a:t>c. 1280: born in </a:t>
            </a:r>
            <a:r>
              <a:rPr lang="en-US" dirty="0" err="1" smtClean="0"/>
              <a:t>Autruy</a:t>
            </a:r>
            <a:endParaRPr lang="en-US" dirty="0"/>
          </a:p>
          <a:p>
            <a:pPr marL="114300" indent="0">
              <a:buNone/>
            </a:pPr>
            <a:r>
              <a:rPr lang="en-US" dirty="0" err="1" smtClean="0"/>
              <a:t>1290s</a:t>
            </a:r>
            <a:r>
              <a:rPr lang="en-US" dirty="0" smtClean="0"/>
              <a:t>, choirboy at Chartres</a:t>
            </a:r>
          </a:p>
          <a:p>
            <a:pPr marL="114300" indent="0">
              <a:buNone/>
            </a:pPr>
            <a:r>
              <a:rPr lang="en-US" dirty="0" smtClean="0"/>
              <a:t>c. 1297: becomes novice at </a:t>
            </a:r>
            <a:r>
              <a:rPr lang="en-US" dirty="0" err="1" smtClean="0"/>
              <a:t>Morigny</a:t>
            </a:r>
            <a:endParaRPr lang="en-US" dirty="0" smtClean="0"/>
          </a:p>
          <a:p>
            <a:pPr marL="114300" indent="0">
              <a:buNone/>
            </a:pPr>
            <a:r>
              <a:rPr lang="en-US" dirty="0" smtClean="0"/>
              <a:t>c. 1300-01: sent to Orleans to study law.  Encounters </a:t>
            </a:r>
            <a:r>
              <a:rPr lang="en-US" i="1" dirty="0" err="1" smtClean="0"/>
              <a:t>Ars</a:t>
            </a:r>
            <a:r>
              <a:rPr lang="en-US" i="1" dirty="0" smtClean="0"/>
              <a:t> </a:t>
            </a:r>
            <a:r>
              <a:rPr lang="en-US" i="1" dirty="0" err="1" smtClean="0"/>
              <a:t>notoria</a:t>
            </a:r>
            <a:r>
              <a:rPr lang="en-US" dirty="0" smtClean="0"/>
              <a:t>.  Works with it until 1304, also teaching his sister, Bridget, to use it.</a:t>
            </a:r>
          </a:p>
          <a:p>
            <a:pPr marL="114300" indent="0">
              <a:buNone/>
            </a:pPr>
            <a:r>
              <a:rPr lang="en-US" dirty="0" smtClean="0"/>
              <a:t>Writes </a:t>
            </a:r>
            <a:r>
              <a:rPr lang="en-US" i="1" dirty="0" smtClean="0"/>
              <a:t>Book of Flowers</a:t>
            </a:r>
            <a:r>
              <a:rPr lang="en-US" dirty="0" smtClean="0"/>
              <a:t> in its two versions, 1301-1315 (see right column).</a:t>
            </a:r>
          </a:p>
          <a:p>
            <a:pPr marL="114300" indent="0">
              <a:buNone/>
            </a:pPr>
            <a:r>
              <a:rPr lang="en-US" dirty="0" smtClean="0"/>
              <a:t>1315: Difficulty cause by ‘barking dogs’ at </a:t>
            </a:r>
            <a:r>
              <a:rPr lang="en-US" dirty="0" err="1" smtClean="0"/>
              <a:t>Sens</a:t>
            </a:r>
            <a:r>
              <a:rPr lang="en-US" dirty="0" smtClean="0"/>
              <a:t> (the archiepiscopal seat), in 1315, who criticize the work.</a:t>
            </a:r>
          </a:p>
          <a:p>
            <a:pPr marL="114300" indent="0">
              <a:buNone/>
            </a:pPr>
            <a:r>
              <a:rPr lang="en-US" dirty="0" smtClean="0"/>
              <a:t>1323: Book burned in Paris as a revival of the “accursed” </a:t>
            </a:r>
            <a:r>
              <a:rPr lang="en-US" i="1" dirty="0" err="1" smtClean="0"/>
              <a:t>Ars</a:t>
            </a:r>
            <a:r>
              <a:rPr lang="en-US" i="1" dirty="0" smtClean="0"/>
              <a:t> </a:t>
            </a:r>
            <a:r>
              <a:rPr lang="en-US" i="1" dirty="0" err="1" smtClean="0"/>
              <a:t>notoria</a:t>
            </a:r>
            <a:r>
              <a:rPr lang="en-US" i="1" dirty="0" smtClean="0"/>
              <a:t>.</a:t>
            </a:r>
          </a:p>
          <a:p>
            <a:pPr marL="114300" indent="0">
              <a:buNone/>
            </a:pPr>
            <a:endParaRPr lang="en-US" i="1" dirty="0"/>
          </a:p>
          <a:p>
            <a:pPr marL="114300" indent="0">
              <a:buNone/>
            </a:pPr>
            <a:endParaRPr lang="en-US" i="1" dirty="0" smtClean="0"/>
          </a:p>
          <a:p>
            <a:pPr marL="114300" indent="0">
              <a:buNone/>
            </a:pPr>
            <a:r>
              <a:rPr lang="en-US" dirty="0" smtClean="0"/>
              <a:t>Copies in circulation at least in France, Germany, Austria, England, Italy, Spain, and Hungary; </a:t>
            </a:r>
            <a:r>
              <a:rPr lang="en-US" dirty="0" err="1" smtClean="0"/>
              <a:t>MSS</a:t>
            </a:r>
            <a:r>
              <a:rPr lang="en-US" dirty="0" smtClean="0"/>
              <a:t> date range from 1375 to 1525.</a:t>
            </a:r>
            <a:endParaRPr lang="en-US" dirty="0"/>
          </a:p>
        </p:txBody>
      </p:sp>
      <p:sp>
        <p:nvSpPr>
          <p:cNvPr id="4" name="Content Placeholder 3"/>
          <p:cNvSpPr>
            <a:spLocks noGrp="1"/>
          </p:cNvSpPr>
          <p:nvPr>
            <p:ph sz="half" idx="2"/>
          </p:nvPr>
        </p:nvSpPr>
        <p:spPr>
          <a:xfrm>
            <a:off x="4648200" y="1719070"/>
            <a:ext cx="4495800" cy="4910330"/>
          </a:xfrm>
        </p:spPr>
        <p:txBody>
          <a:bodyPr>
            <a:normAutofit fontScale="55000" lnSpcReduction="20000"/>
          </a:bodyPr>
          <a:lstStyle/>
          <a:p>
            <a:pPr marL="114300" indent="0" algn="ctr">
              <a:buNone/>
            </a:pPr>
            <a:r>
              <a:rPr lang="en-US" b="1" dirty="0" smtClean="0"/>
              <a:t>The Book of Flowers of </a:t>
            </a:r>
          </a:p>
          <a:p>
            <a:pPr marL="114300" indent="0" algn="ctr">
              <a:buNone/>
            </a:pPr>
            <a:r>
              <a:rPr lang="en-US" b="1" dirty="0" smtClean="0"/>
              <a:t>Heavenly Teaching</a:t>
            </a:r>
          </a:p>
          <a:p>
            <a:pPr marL="114300" indent="0">
              <a:buNone/>
            </a:pPr>
            <a:endParaRPr lang="en-US" i="1" dirty="0"/>
          </a:p>
          <a:p>
            <a:pPr marL="114300" indent="0">
              <a:buNone/>
            </a:pPr>
            <a:r>
              <a:rPr lang="en-US" dirty="0" smtClean="0"/>
              <a:t>Book of Grace of Christ</a:t>
            </a:r>
            <a:r>
              <a:rPr lang="en-US" i="1" dirty="0" smtClean="0"/>
              <a:t> </a:t>
            </a:r>
            <a:r>
              <a:rPr lang="en-US" dirty="0" smtClean="0"/>
              <a:t>(or Seven Prayers):1301-04</a:t>
            </a:r>
          </a:p>
          <a:p>
            <a:pPr marL="114300" indent="0">
              <a:buNone/>
            </a:pPr>
            <a:r>
              <a:rPr lang="en-US" dirty="0" smtClean="0"/>
              <a:t>Thirty Prayers: 1304-07</a:t>
            </a:r>
          </a:p>
          <a:p>
            <a:pPr marL="114300" indent="0">
              <a:buNone/>
            </a:pPr>
            <a:r>
              <a:rPr lang="en-US" b="1" dirty="0" smtClean="0"/>
              <a:t>Book of Prayers </a:t>
            </a:r>
            <a:r>
              <a:rPr lang="en-US" dirty="0" smtClean="0"/>
              <a:t>(made up of the two earlier books, plus a “First Procedure”): 1304-08</a:t>
            </a:r>
          </a:p>
          <a:p>
            <a:pPr marL="114300" indent="0">
              <a:buNone/>
            </a:pPr>
            <a:r>
              <a:rPr lang="en-US" b="1" dirty="0" smtClean="0"/>
              <a:t>Book of Figures</a:t>
            </a:r>
            <a:r>
              <a:rPr lang="en-US" dirty="0" smtClean="0"/>
              <a:t>, 1308-11</a:t>
            </a:r>
          </a:p>
          <a:p>
            <a:pPr marL="114300" indent="0">
              <a:buNone/>
            </a:pPr>
            <a:r>
              <a:rPr lang="en-US" b="1" dirty="0" smtClean="0"/>
              <a:t>Book of Visions</a:t>
            </a:r>
            <a:r>
              <a:rPr lang="en-US" dirty="0" smtClean="0"/>
              <a:t>, 1310-11</a:t>
            </a:r>
          </a:p>
          <a:p>
            <a:pPr marL="114300" indent="0">
              <a:buNone/>
            </a:pPr>
            <a:r>
              <a:rPr lang="en-US" dirty="0" smtClean="0"/>
              <a:t>1311: completion of first version, the “Old Compilation”</a:t>
            </a:r>
          </a:p>
          <a:p>
            <a:pPr marL="114300" indent="0">
              <a:buNone/>
            </a:pPr>
            <a:endParaRPr lang="en-US" dirty="0" smtClean="0"/>
          </a:p>
          <a:p>
            <a:pPr marL="114300" indent="0">
              <a:buNone/>
            </a:pPr>
            <a:r>
              <a:rPr lang="en-US" b="1" dirty="0" smtClean="0"/>
              <a:t>Book of Figures </a:t>
            </a:r>
            <a:r>
              <a:rPr lang="en-US" dirty="0" smtClean="0"/>
              <a:t>(New Compilation), 1315</a:t>
            </a:r>
          </a:p>
          <a:p>
            <a:pPr marL="114300" indent="0">
              <a:buNone/>
            </a:pPr>
            <a:endParaRPr lang="en-US" dirty="0"/>
          </a:p>
          <a:p>
            <a:pPr marL="114300" indent="0">
              <a:buNone/>
            </a:pPr>
            <a:r>
              <a:rPr lang="en-US" dirty="0" smtClean="0"/>
              <a:t>Old Compilation: 1 MS; New Compilation: 12 </a:t>
            </a:r>
            <a:r>
              <a:rPr lang="en-US" dirty="0" err="1" smtClean="0"/>
              <a:t>MSS</a:t>
            </a:r>
            <a:r>
              <a:rPr lang="en-US" dirty="0" smtClean="0"/>
              <a:t>; “Third” Compilation: 6 </a:t>
            </a:r>
            <a:r>
              <a:rPr lang="en-US" dirty="0" err="1" smtClean="0"/>
              <a:t>MSS</a:t>
            </a:r>
            <a:endParaRPr lang="en-US" dirty="0" smtClean="0"/>
          </a:p>
        </p:txBody>
      </p:sp>
    </p:spTree>
    <p:extLst>
      <p:ext uri="{BB962C8B-B14F-4D97-AF65-F5344CB8AC3E}">
        <p14:creationId xmlns:p14="http://schemas.microsoft.com/office/powerpoint/2010/main" val="3727847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5800" y="685800"/>
            <a:ext cx="4648200" cy="5257802"/>
          </a:xfrm>
        </p:spPr>
        <p:txBody>
          <a:bodyPr>
            <a:normAutofit fontScale="62500" lnSpcReduction="20000"/>
          </a:bodyPr>
          <a:lstStyle/>
          <a:p>
            <a:pPr marL="114300" indent="0">
              <a:buNone/>
            </a:pPr>
            <a:r>
              <a:rPr lang="en-US" b="1" dirty="0" smtClean="0"/>
              <a:t>John’s Prayer Ritual in Brief</a:t>
            </a:r>
            <a:r>
              <a:rPr lang="en-US" dirty="0" smtClean="0"/>
              <a:t>:</a:t>
            </a:r>
          </a:p>
          <a:p>
            <a:pPr marL="114300" indent="0">
              <a:buNone/>
            </a:pPr>
            <a:r>
              <a:rPr lang="en-US" dirty="0" smtClean="0"/>
              <a:t>Week 1: Seven Prayers (petitions for a vision)</a:t>
            </a:r>
          </a:p>
          <a:p>
            <a:pPr marL="114300" indent="0">
              <a:buNone/>
            </a:pPr>
            <a:r>
              <a:rPr lang="en-US" dirty="0" smtClean="0"/>
              <a:t>Week 2: Prayers 1-12 (ascent into heaven, petition for general gifts)</a:t>
            </a:r>
          </a:p>
          <a:p>
            <a:pPr marL="114300" indent="0">
              <a:buNone/>
            </a:pPr>
            <a:r>
              <a:rPr lang="en-US" dirty="0" smtClean="0"/>
              <a:t>Week 3: Prayers 13-16 (addresses in the court of heaven, petition for purity of senses)</a:t>
            </a:r>
          </a:p>
          <a:p>
            <a:pPr marL="114300" indent="0">
              <a:buNone/>
            </a:pPr>
            <a:r>
              <a:rPr lang="en-US" dirty="0" smtClean="0"/>
              <a:t>Week 4: Prayers 17-20 (petitions for renewal of mind and understanding)</a:t>
            </a:r>
          </a:p>
          <a:p>
            <a:pPr marL="114300" indent="0">
              <a:buNone/>
            </a:pPr>
            <a:r>
              <a:rPr lang="en-US" dirty="0" smtClean="0"/>
              <a:t>Week 5: Prayers 21-27 (petitions for knowledge of the liberal arts)</a:t>
            </a:r>
          </a:p>
          <a:p>
            <a:pPr marL="114300" indent="0">
              <a:buNone/>
            </a:pPr>
            <a:r>
              <a:rPr lang="en-US" dirty="0" smtClean="0"/>
              <a:t>Week 6: Prayer 28(philosophy)</a:t>
            </a:r>
          </a:p>
          <a:p>
            <a:pPr marL="114300" indent="0">
              <a:buNone/>
            </a:pPr>
            <a:r>
              <a:rPr lang="en-US" dirty="0" smtClean="0"/>
              <a:t>Week 7: Prayer 29 (theology)</a:t>
            </a:r>
          </a:p>
          <a:p>
            <a:pPr marL="114300" indent="0">
              <a:buNone/>
            </a:pPr>
            <a:r>
              <a:rPr lang="en-US" dirty="0" smtClean="0"/>
              <a:t>Week 8: Prayer </a:t>
            </a:r>
            <a:r>
              <a:rPr lang="en-US" dirty="0" err="1" smtClean="0"/>
              <a:t>30A</a:t>
            </a:r>
            <a:r>
              <a:rPr lang="en-US" dirty="0" smtClean="0"/>
              <a:t> (all knowledge)</a:t>
            </a:r>
          </a:p>
          <a:p>
            <a:pPr marL="114300" indent="0">
              <a:buNone/>
            </a:pPr>
            <a:r>
              <a:rPr lang="en-US" dirty="0" smtClean="0"/>
              <a:t>Week 9: Prayer </a:t>
            </a:r>
            <a:r>
              <a:rPr lang="en-US" dirty="0" err="1" smtClean="0"/>
              <a:t>30B</a:t>
            </a:r>
            <a:r>
              <a:rPr lang="en-US" dirty="0" smtClean="0"/>
              <a:t> (thanksgiving</a:t>
            </a:r>
            <a:endParaRPr lang="en-US" dirty="0"/>
          </a:p>
        </p:txBody>
      </p:sp>
      <p:sp>
        <p:nvSpPr>
          <p:cNvPr id="3" name="Text Placeholder 2"/>
          <p:cNvSpPr>
            <a:spLocks noGrp="1"/>
          </p:cNvSpPr>
          <p:nvPr>
            <p:ph type="body" sz="half" idx="2"/>
          </p:nvPr>
        </p:nvSpPr>
        <p:spPr/>
        <p:txBody>
          <a:bodyPr>
            <a:normAutofit fontScale="77500" lnSpcReduction="20000"/>
          </a:bodyPr>
          <a:lstStyle/>
          <a:p>
            <a:r>
              <a:rPr lang="en-US" dirty="0"/>
              <a:t/>
            </a:r>
            <a:br>
              <a:rPr lang="en-US" dirty="0"/>
            </a:br>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The </a:t>
            </a:r>
            <a:r>
              <a:rPr lang="en-US" dirty="0"/>
              <a:t>“O </a:t>
            </a:r>
            <a:r>
              <a:rPr lang="en-US" dirty="0" err="1"/>
              <a:t>rex</a:t>
            </a:r>
            <a:r>
              <a:rPr lang="en-US" dirty="0"/>
              <a:t> </a:t>
            </a:r>
            <a:r>
              <a:rPr lang="en-US" dirty="0" err="1"/>
              <a:t>regum</a:t>
            </a:r>
            <a:r>
              <a:rPr lang="en-US" dirty="0"/>
              <a:t>” initial from the </a:t>
            </a:r>
            <a:r>
              <a:rPr lang="en-US" dirty="0" smtClean="0"/>
              <a:t> </a:t>
            </a:r>
            <a:r>
              <a:rPr lang="en-US" i="1" dirty="0" smtClean="0"/>
              <a:t>Book </a:t>
            </a:r>
            <a:r>
              <a:rPr lang="en-US" i="1" dirty="0"/>
              <a:t>of </a:t>
            </a:r>
            <a:r>
              <a:rPr lang="en-US" i="1" dirty="0" smtClean="0"/>
              <a:t>Prayers </a:t>
            </a:r>
            <a:r>
              <a:rPr lang="en-US" dirty="0" smtClean="0"/>
              <a:t>(Salzburg, </a:t>
            </a:r>
            <a:r>
              <a:rPr lang="en-US" dirty="0" err="1"/>
              <a:t>Studienbibliothek</a:t>
            </a:r>
            <a:r>
              <a:rPr lang="en-US" dirty="0"/>
              <a:t> MS </a:t>
            </a:r>
            <a:r>
              <a:rPr lang="en-US" dirty="0" err="1" smtClean="0"/>
              <a:t>M.1.24</a:t>
            </a:r>
            <a:r>
              <a:rPr lang="en-US" dirty="0" smtClean="0"/>
              <a:t>)</a:t>
            </a:r>
            <a:endParaRPr lang="en-US" dirty="0"/>
          </a:p>
        </p:txBody>
      </p:sp>
      <p:sp>
        <p:nvSpPr>
          <p:cNvPr id="4" name="Title 3"/>
          <p:cNvSpPr>
            <a:spLocks noGrp="1"/>
          </p:cNvSpPr>
          <p:nvPr>
            <p:ph type="title"/>
          </p:nvPr>
        </p:nvSpPr>
        <p:spPr/>
        <p:txBody>
          <a:bodyPr>
            <a:normAutofit/>
          </a:bodyPr>
          <a:lstStyle/>
          <a:p>
            <a:endParaRPr lang="en-US" sz="1800" cap="none" dirty="0"/>
          </a:p>
        </p:txBody>
      </p:sp>
      <p:pic>
        <p:nvPicPr>
          <p:cNvPr id="1026" name="Picture 2" descr="C:\Users\nwatson\Documents\Main Laptop Folder\My Documents\My Pictures\Ecce Sompniator\Slid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8" y="1357745"/>
            <a:ext cx="3564765"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254268"/>
            <a:ext cx="4343399" cy="707886"/>
          </a:xfrm>
          <a:prstGeom prst="rect">
            <a:avLst/>
          </a:prstGeom>
        </p:spPr>
        <p:txBody>
          <a:bodyPr wrap="square">
            <a:spAutoFit/>
          </a:bodyPr>
          <a:lstStyle/>
          <a:p>
            <a:pPr lvl="0">
              <a:spcBef>
                <a:spcPct val="0"/>
              </a:spcBef>
            </a:pPr>
            <a:r>
              <a:rPr lang="en-US" sz="2000" cap="all" dirty="0">
                <a:solidFill>
                  <a:srgbClr val="93A299">
                    <a:lumMod val="75000"/>
                  </a:srgbClr>
                </a:solidFill>
                <a:latin typeface="Book Antiqua"/>
              </a:rPr>
              <a:t>Book of the Flowers of Heavenly Teaching</a:t>
            </a:r>
          </a:p>
        </p:txBody>
      </p:sp>
    </p:spTree>
    <p:extLst>
      <p:ext uri="{BB962C8B-B14F-4D97-AF65-F5344CB8AC3E}">
        <p14:creationId xmlns:p14="http://schemas.microsoft.com/office/powerpoint/2010/main" val="33474625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9837</TotalTime>
  <Words>2711</Words>
  <Application>Microsoft Office PowerPoint</Application>
  <PresentationFormat>On-screen Show (4:3)</PresentationFormat>
  <Paragraphs>183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Apothecary</vt:lpstr>
      <vt:lpstr>    </vt:lpstr>
      <vt:lpstr>PowerPoint Presentation</vt:lpstr>
      <vt:lpstr>Robert Turner’s Notory Art</vt:lpstr>
      <vt:lpstr>PowerPoint Presentation</vt:lpstr>
      <vt:lpstr>John of Morigny – A brief reconstructed biography</vt:lpstr>
      <vt:lpstr>MoRigny, Abbey of the holy trinity</vt:lpstr>
      <vt:lpstr>Ars notoria – the Third figure of Grammar</vt:lpstr>
      <vt:lpstr>John of Morigny – A brief reconstructed biography</vt:lpstr>
      <vt:lpstr>PowerPoint Presentation</vt:lpstr>
      <vt:lpstr>The Old Compilation Visionary Experiment Figure</vt:lpstr>
      <vt:lpstr>One of The Seven New Compilation FigureS</vt:lpstr>
      <vt:lpstr>Formal Knowledge: from the Prayer for Rhetoric “O Altitudo” </vt:lpstr>
      <vt:lpstr>Nine orders of angels</vt:lpstr>
      <vt:lpstr>Visionary Knowledge:  The Book of Prayers Licensing Vision</vt:lpstr>
      <vt:lpstr>Autruy-sur-Jeune: Church of St Peter</vt:lpstr>
      <vt:lpstr>PowerPoint Presentation</vt:lpstr>
      <vt:lpstr>The thema Vision from The Book of Visions – an Allegory of John’s flight from Ars notoria into new knowledge</vt:lpstr>
      <vt:lpstr>The Door of the Liberal Arts</vt:lpstr>
      <vt:lpstr>The Ars Notoria:  A very Brief History</vt:lpstr>
      <vt:lpstr>Ars notoria, Prayer “de indagatione scripturarum”  (i.e. for eloquence in ritual performance): </vt:lpstr>
      <vt:lpstr>Ars notoria – two general points</vt:lpstr>
      <vt:lpstr>Ars notoria and its  Sacramental Claim</vt:lpstr>
      <vt:lpstr>Ars notoria and Book of Flowers</vt:lpstr>
      <vt:lpstr>John on the Figures and the Sign of the Cross – a “sacramental” not a “sacrament”</vt:lpstr>
      <vt:lpstr>The Old Compilation Visionary Experiment Figure</vt:lpstr>
      <vt:lpstr>How to Visualize the Figures</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Watson</dc:creator>
  <cp:lastModifiedBy>Watson</cp:lastModifiedBy>
  <cp:revision>38</cp:revision>
  <dcterms:created xsi:type="dcterms:W3CDTF">2014-02-15T11:38:13Z</dcterms:created>
  <dcterms:modified xsi:type="dcterms:W3CDTF">2014-04-17T13:43:30Z</dcterms:modified>
</cp:coreProperties>
</file>